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0" r:id="rId3"/>
    <p:sldId id="262" r:id="rId4"/>
    <p:sldId id="303" r:id="rId5"/>
    <p:sldId id="306" r:id="rId6"/>
    <p:sldId id="302" r:id="rId7"/>
    <p:sldId id="307" r:id="rId8"/>
    <p:sldId id="304" r:id="rId9"/>
    <p:sldId id="310" r:id="rId10"/>
    <p:sldId id="309" r:id="rId11"/>
    <p:sldId id="311" r:id="rId12"/>
    <p:sldId id="305" r:id="rId13"/>
    <p:sldId id="312" r:id="rId14"/>
    <p:sldId id="308" r:id="rId15"/>
  </p:sldIdLst>
  <p:sldSz cx="9144000" cy="6858000" type="screen4x3"/>
  <p:notesSz cx="7010400" cy="92964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mmborginho" initials="H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45" autoAdjust="0"/>
  </p:normalViewPr>
  <p:slideViewPr>
    <p:cSldViewPr showGuides="1">
      <p:cViewPr varScale="1">
        <p:scale>
          <a:sx n="92" d="100"/>
          <a:sy n="92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0639BE-B9C5-4697-8E7E-A0545163CACB}" type="doc">
      <dgm:prSet loTypeId="urn:microsoft.com/office/officeart/2005/8/layout/h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2BC0383-20B3-4A7F-A3B3-6DD356084504}">
      <dgm:prSet phldrT="[Texto]" custT="1"/>
      <dgm:spPr/>
      <dgm:t>
        <a:bodyPr anchor="b"/>
        <a:lstStyle/>
        <a:p>
          <a:r>
            <a:rPr lang="en-GB" sz="2000" b="1" noProof="0" dirty="0" smtClean="0">
              <a:latin typeface="Myriad Pro" pitchFamily="34" charset="0"/>
            </a:rPr>
            <a:t>1. Quantitative requirements</a:t>
          </a:r>
          <a:endParaRPr lang="en-GB" sz="2000" b="1" noProof="0" dirty="0">
            <a:latin typeface="Myriad Pro" pitchFamily="34" charset="0"/>
          </a:endParaRPr>
        </a:p>
      </dgm:t>
    </dgm:pt>
    <dgm:pt modelId="{609A642A-9E5D-4BF9-9437-636D52E70BB4}" type="parTrans" cxnId="{4E0EBCD6-1D73-4FEA-B5E2-8AEC482E331A}">
      <dgm:prSet/>
      <dgm:spPr/>
      <dgm:t>
        <a:bodyPr/>
        <a:lstStyle/>
        <a:p>
          <a:endParaRPr lang="pt-PT"/>
        </a:p>
      </dgm:t>
    </dgm:pt>
    <dgm:pt modelId="{A2F0112D-79FA-4099-BE28-9DE1BAC02023}" type="sibTrans" cxnId="{4E0EBCD6-1D73-4FEA-B5E2-8AEC482E331A}">
      <dgm:prSet/>
      <dgm:spPr/>
      <dgm:t>
        <a:bodyPr/>
        <a:lstStyle/>
        <a:p>
          <a:endParaRPr lang="pt-PT"/>
        </a:p>
      </dgm:t>
    </dgm:pt>
    <dgm:pt modelId="{5229F571-7535-4D10-A418-75754F3AEB4B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Technical provisions</a:t>
          </a:r>
          <a:endParaRPr lang="en-GB" sz="1500" noProof="0" dirty="0">
            <a:latin typeface="Myriad Pro" pitchFamily="34" charset="0"/>
          </a:endParaRPr>
        </a:p>
      </dgm:t>
    </dgm:pt>
    <dgm:pt modelId="{88707A0B-F767-4382-8872-D6EFA44AF5E1}" type="parTrans" cxnId="{3880A188-339C-4D45-96F5-37A19A2D5F8D}">
      <dgm:prSet/>
      <dgm:spPr/>
      <dgm:t>
        <a:bodyPr/>
        <a:lstStyle/>
        <a:p>
          <a:endParaRPr lang="pt-PT"/>
        </a:p>
      </dgm:t>
    </dgm:pt>
    <dgm:pt modelId="{5FC185C6-93A9-4CD4-AA62-919816AAB5F1}" type="sibTrans" cxnId="{3880A188-339C-4D45-96F5-37A19A2D5F8D}">
      <dgm:prSet/>
      <dgm:spPr/>
      <dgm:t>
        <a:bodyPr/>
        <a:lstStyle/>
        <a:p>
          <a:endParaRPr lang="pt-PT"/>
        </a:p>
      </dgm:t>
    </dgm:pt>
    <dgm:pt modelId="{E4683B38-B1E9-44C6-8A1D-DEC515D256AA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Capital requirements (SCR and MCR)</a:t>
          </a:r>
          <a:endParaRPr lang="en-GB" sz="1500" noProof="0" dirty="0">
            <a:latin typeface="Myriad Pro" pitchFamily="34" charset="0"/>
          </a:endParaRPr>
        </a:p>
      </dgm:t>
    </dgm:pt>
    <dgm:pt modelId="{BFC88737-4F5E-4C3E-AFC1-40D32C747ABD}" type="parTrans" cxnId="{0067BD08-FAD5-415B-87CE-D8C68455501A}">
      <dgm:prSet/>
      <dgm:spPr/>
      <dgm:t>
        <a:bodyPr/>
        <a:lstStyle/>
        <a:p>
          <a:endParaRPr lang="pt-PT"/>
        </a:p>
      </dgm:t>
    </dgm:pt>
    <dgm:pt modelId="{3670BE65-F67C-4877-A095-3E1000A34772}" type="sibTrans" cxnId="{0067BD08-FAD5-415B-87CE-D8C68455501A}">
      <dgm:prSet/>
      <dgm:spPr/>
      <dgm:t>
        <a:bodyPr/>
        <a:lstStyle/>
        <a:p>
          <a:endParaRPr lang="pt-PT"/>
        </a:p>
      </dgm:t>
    </dgm:pt>
    <dgm:pt modelId="{0FFFFBC4-BE2B-400C-9565-F713B99F1E18}">
      <dgm:prSet phldrT="[Texto]" custT="1"/>
      <dgm:spPr/>
      <dgm:t>
        <a:bodyPr anchor="b"/>
        <a:lstStyle/>
        <a:p>
          <a:r>
            <a:rPr lang="en-GB" sz="2000" b="1" noProof="0" dirty="0" smtClean="0">
              <a:latin typeface="Myriad Pro" pitchFamily="34" charset="0"/>
            </a:rPr>
            <a:t>2. Qualitative requirements</a:t>
          </a:r>
          <a:endParaRPr lang="en-GB" sz="2000" b="1" noProof="0" dirty="0">
            <a:latin typeface="Myriad Pro" pitchFamily="34" charset="0"/>
          </a:endParaRPr>
        </a:p>
      </dgm:t>
    </dgm:pt>
    <dgm:pt modelId="{6BE41EDC-749F-46F8-B12B-1A925086C4E0}" type="parTrans" cxnId="{3415E7DF-8470-4A92-80F8-50718C52DA9E}">
      <dgm:prSet/>
      <dgm:spPr/>
      <dgm:t>
        <a:bodyPr/>
        <a:lstStyle/>
        <a:p>
          <a:endParaRPr lang="pt-PT"/>
        </a:p>
      </dgm:t>
    </dgm:pt>
    <dgm:pt modelId="{04F9A033-6702-4850-8878-CE8FA53A5265}" type="sibTrans" cxnId="{3415E7DF-8470-4A92-80F8-50718C52DA9E}">
      <dgm:prSet/>
      <dgm:spPr/>
      <dgm:t>
        <a:bodyPr/>
        <a:lstStyle/>
        <a:p>
          <a:endParaRPr lang="pt-PT"/>
        </a:p>
      </dgm:t>
    </dgm:pt>
    <dgm:pt modelId="{4A7D3DAF-B036-414A-BE50-B4A5EC400761}">
      <dgm:prSet phldrT="[Texto]" custT="1"/>
      <dgm:spPr/>
      <dgm:t>
        <a:bodyPr/>
        <a:lstStyle/>
        <a:p>
          <a:r>
            <a:rPr lang="en-GB" sz="1500" b="0" noProof="0" dirty="0" smtClean="0">
              <a:solidFill>
                <a:schemeClr val="bg1"/>
              </a:solidFill>
              <a:latin typeface="Myriad Pro" pitchFamily="34" charset="0"/>
            </a:rPr>
            <a:t>System of governance</a:t>
          </a:r>
          <a:endParaRPr lang="en-GB" sz="1500" b="0" noProof="0" dirty="0">
            <a:solidFill>
              <a:schemeClr val="bg1"/>
            </a:solidFill>
            <a:latin typeface="Myriad Pro" pitchFamily="34" charset="0"/>
          </a:endParaRPr>
        </a:p>
      </dgm:t>
    </dgm:pt>
    <dgm:pt modelId="{6E6B53E6-6536-4BEF-AFE6-CC914A7589CF}" type="parTrans" cxnId="{0361A37C-64B3-4792-8EE3-E65854FF3E43}">
      <dgm:prSet/>
      <dgm:spPr/>
      <dgm:t>
        <a:bodyPr/>
        <a:lstStyle/>
        <a:p>
          <a:endParaRPr lang="pt-PT"/>
        </a:p>
      </dgm:t>
    </dgm:pt>
    <dgm:pt modelId="{A328B2C9-C316-4E43-8CA0-3752F795D217}" type="sibTrans" cxnId="{0361A37C-64B3-4792-8EE3-E65854FF3E43}">
      <dgm:prSet/>
      <dgm:spPr/>
      <dgm:t>
        <a:bodyPr/>
        <a:lstStyle/>
        <a:p>
          <a:endParaRPr lang="pt-PT"/>
        </a:p>
      </dgm:t>
    </dgm:pt>
    <dgm:pt modelId="{6B1ED118-3903-48B9-AB3C-16679C79AAD4}">
      <dgm:prSet phldrT="[Texto]" custT="1"/>
      <dgm:spPr/>
      <dgm:t>
        <a:bodyPr anchor="ctr"/>
        <a:lstStyle/>
        <a:p>
          <a:r>
            <a:rPr lang="en-GB" sz="2000" b="1" noProof="0" dirty="0" smtClean="0">
              <a:latin typeface="Myriad Pro" pitchFamily="34" charset="0"/>
            </a:rPr>
            <a:t>3. Reporting and market discipline</a:t>
          </a:r>
          <a:endParaRPr lang="en-GB" sz="2000" b="1" noProof="0" dirty="0">
            <a:latin typeface="Myriad Pro" pitchFamily="34" charset="0"/>
          </a:endParaRPr>
        </a:p>
      </dgm:t>
    </dgm:pt>
    <dgm:pt modelId="{5AA39491-E723-4568-AF02-73CD42A6BEC5}" type="parTrans" cxnId="{F44EB0C9-158A-4858-96C6-5FC8FA99265C}">
      <dgm:prSet/>
      <dgm:spPr/>
      <dgm:t>
        <a:bodyPr/>
        <a:lstStyle/>
        <a:p>
          <a:endParaRPr lang="pt-PT"/>
        </a:p>
      </dgm:t>
    </dgm:pt>
    <dgm:pt modelId="{FCAEAC4A-8F40-43A1-B1D6-D81CC15FA62B}" type="sibTrans" cxnId="{F44EB0C9-158A-4858-96C6-5FC8FA99265C}">
      <dgm:prSet/>
      <dgm:spPr/>
      <dgm:t>
        <a:bodyPr/>
        <a:lstStyle/>
        <a:p>
          <a:endParaRPr lang="pt-PT"/>
        </a:p>
      </dgm:t>
    </dgm:pt>
    <dgm:pt modelId="{F1D6A2FE-FC34-4CC0-A795-34B7EAFEC2CB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Disclosure of information to the public</a:t>
          </a:r>
          <a:endParaRPr lang="en-GB" sz="1500" noProof="0" dirty="0">
            <a:latin typeface="Myriad Pro" pitchFamily="34" charset="0"/>
          </a:endParaRPr>
        </a:p>
      </dgm:t>
    </dgm:pt>
    <dgm:pt modelId="{1DC738B8-2F2C-4D8F-88FF-28BFAAF983CF}" type="parTrans" cxnId="{1B008DE1-FC96-42FB-9210-7C0C49972716}">
      <dgm:prSet/>
      <dgm:spPr/>
      <dgm:t>
        <a:bodyPr/>
        <a:lstStyle/>
        <a:p>
          <a:endParaRPr lang="pt-PT"/>
        </a:p>
      </dgm:t>
    </dgm:pt>
    <dgm:pt modelId="{6374B2AE-13A5-43EE-BB3A-BA303C28B1D4}" type="sibTrans" cxnId="{1B008DE1-FC96-42FB-9210-7C0C49972716}">
      <dgm:prSet/>
      <dgm:spPr/>
      <dgm:t>
        <a:bodyPr/>
        <a:lstStyle/>
        <a:p>
          <a:endParaRPr lang="pt-PT"/>
        </a:p>
      </dgm:t>
    </dgm:pt>
    <dgm:pt modelId="{9B12B880-2B5A-48A6-8179-1FF096CD6C8E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Harmonized reporting to supervisors</a:t>
          </a:r>
          <a:endParaRPr lang="en-GB" sz="1500" noProof="0" dirty="0">
            <a:latin typeface="Myriad Pro" pitchFamily="34" charset="0"/>
          </a:endParaRPr>
        </a:p>
      </dgm:t>
    </dgm:pt>
    <dgm:pt modelId="{DACBD1CC-74CE-4CA1-A0E2-24AC2109E8BC}" type="parTrans" cxnId="{E9A58EA3-B1B5-4F05-ADEC-16DF8F9FDE41}">
      <dgm:prSet/>
      <dgm:spPr/>
      <dgm:t>
        <a:bodyPr/>
        <a:lstStyle/>
        <a:p>
          <a:endParaRPr lang="pt-PT"/>
        </a:p>
      </dgm:t>
    </dgm:pt>
    <dgm:pt modelId="{9A11FFCE-ED19-4E83-8B8F-FB58322038B8}" type="sibTrans" cxnId="{E9A58EA3-B1B5-4F05-ADEC-16DF8F9FDE41}">
      <dgm:prSet/>
      <dgm:spPr/>
      <dgm:t>
        <a:bodyPr/>
        <a:lstStyle/>
        <a:p>
          <a:endParaRPr lang="pt-PT"/>
        </a:p>
      </dgm:t>
    </dgm:pt>
    <dgm:pt modelId="{DC54D73E-1A3E-46A9-ACAD-66FF0773C16F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Investments</a:t>
          </a:r>
          <a:endParaRPr lang="en-GB" sz="1500" noProof="0" dirty="0">
            <a:latin typeface="Myriad Pro" pitchFamily="34" charset="0"/>
          </a:endParaRPr>
        </a:p>
      </dgm:t>
    </dgm:pt>
    <dgm:pt modelId="{7563FE7C-039B-4987-8188-97FC71F82BAD}" type="parTrans" cxnId="{DCFFDC2D-6DDA-4FBE-8975-0A921A2828E4}">
      <dgm:prSet/>
      <dgm:spPr/>
      <dgm:t>
        <a:bodyPr/>
        <a:lstStyle/>
        <a:p>
          <a:endParaRPr lang="pt-PT"/>
        </a:p>
      </dgm:t>
    </dgm:pt>
    <dgm:pt modelId="{10CBED84-7AC8-4E53-86DA-D4E295EEDE54}" type="sibTrans" cxnId="{DCFFDC2D-6DDA-4FBE-8975-0A921A2828E4}">
      <dgm:prSet/>
      <dgm:spPr/>
      <dgm:t>
        <a:bodyPr/>
        <a:lstStyle/>
        <a:p>
          <a:endParaRPr lang="pt-PT"/>
        </a:p>
      </dgm:t>
    </dgm:pt>
    <dgm:pt modelId="{70F3FEF3-B172-4179-8A7D-2CA2F8E84687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Own funds</a:t>
          </a:r>
          <a:endParaRPr lang="en-GB" sz="1500" noProof="0" dirty="0">
            <a:latin typeface="Myriad Pro" pitchFamily="34" charset="0"/>
          </a:endParaRPr>
        </a:p>
      </dgm:t>
    </dgm:pt>
    <dgm:pt modelId="{384B6DDC-515C-4028-8F19-F87455E42C79}" type="parTrans" cxnId="{AA3A5696-C787-4A8D-8B91-956832E43FC2}">
      <dgm:prSet/>
      <dgm:spPr/>
      <dgm:t>
        <a:bodyPr/>
        <a:lstStyle/>
        <a:p>
          <a:endParaRPr lang="pt-PT"/>
        </a:p>
      </dgm:t>
    </dgm:pt>
    <dgm:pt modelId="{60258502-93CF-483D-A085-04A50521CF21}" type="sibTrans" cxnId="{AA3A5696-C787-4A8D-8B91-956832E43FC2}">
      <dgm:prSet/>
      <dgm:spPr/>
      <dgm:t>
        <a:bodyPr/>
        <a:lstStyle/>
        <a:p>
          <a:endParaRPr lang="pt-PT"/>
        </a:p>
      </dgm:t>
    </dgm:pt>
    <dgm:pt modelId="{09BC49E5-E692-4A0A-8A8E-226E9E23D45C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Risk management and Internal control</a:t>
          </a:r>
          <a:endParaRPr lang="en-GB" sz="1500" noProof="0" dirty="0">
            <a:latin typeface="Myriad Pro" pitchFamily="34" charset="0"/>
          </a:endParaRPr>
        </a:p>
      </dgm:t>
    </dgm:pt>
    <dgm:pt modelId="{60E71D63-9319-4268-B2B8-5F36F1124119}" type="parTrans" cxnId="{449AD4F0-5FF9-430F-B20D-8B65E9BB3474}">
      <dgm:prSet/>
      <dgm:spPr/>
      <dgm:t>
        <a:bodyPr/>
        <a:lstStyle/>
        <a:p>
          <a:endParaRPr lang="pt-PT"/>
        </a:p>
      </dgm:t>
    </dgm:pt>
    <dgm:pt modelId="{FB117F57-DF79-4E6E-8F17-3D6EA023DD4F}" type="sibTrans" cxnId="{449AD4F0-5FF9-430F-B20D-8B65E9BB3474}">
      <dgm:prSet/>
      <dgm:spPr/>
      <dgm:t>
        <a:bodyPr/>
        <a:lstStyle/>
        <a:p>
          <a:endParaRPr lang="pt-PT"/>
        </a:p>
      </dgm:t>
    </dgm:pt>
    <dgm:pt modelId="{D0920256-30E1-40DC-8D26-E71B65FE0305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Own Risk and Solvency Assessment (ORSA)</a:t>
          </a:r>
          <a:endParaRPr lang="en-GB" sz="1500" noProof="0" dirty="0">
            <a:latin typeface="Myriad Pro" pitchFamily="34" charset="0"/>
          </a:endParaRPr>
        </a:p>
      </dgm:t>
    </dgm:pt>
    <dgm:pt modelId="{7E78C38D-9EB0-4D7E-A215-4107A340EB95}" type="parTrans" cxnId="{C7055D45-E57F-40FD-BF36-44170C72143D}">
      <dgm:prSet/>
      <dgm:spPr/>
      <dgm:t>
        <a:bodyPr/>
        <a:lstStyle/>
        <a:p>
          <a:endParaRPr lang="pt-PT"/>
        </a:p>
      </dgm:t>
    </dgm:pt>
    <dgm:pt modelId="{A319A46A-C7E5-48F3-92E4-BE1858AE4177}" type="sibTrans" cxnId="{C7055D45-E57F-40FD-BF36-44170C72143D}">
      <dgm:prSet/>
      <dgm:spPr/>
      <dgm:t>
        <a:bodyPr/>
        <a:lstStyle/>
        <a:p>
          <a:endParaRPr lang="pt-PT"/>
        </a:p>
      </dgm:t>
    </dgm:pt>
    <dgm:pt modelId="{66E0EDD9-F422-4099-A2CD-7A82F05358E9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Supervisory Review Process</a:t>
          </a:r>
          <a:endParaRPr lang="en-GB" sz="1500" noProof="0" dirty="0">
            <a:latin typeface="Myriad Pro" pitchFamily="34" charset="0"/>
          </a:endParaRPr>
        </a:p>
      </dgm:t>
    </dgm:pt>
    <dgm:pt modelId="{D515ABC5-4AA0-4CE6-9EBD-99958533918F}" type="parTrans" cxnId="{028E1F34-76C6-4797-B424-68E43B016EA0}">
      <dgm:prSet/>
      <dgm:spPr/>
      <dgm:t>
        <a:bodyPr/>
        <a:lstStyle/>
        <a:p>
          <a:endParaRPr lang="pt-PT"/>
        </a:p>
      </dgm:t>
    </dgm:pt>
    <dgm:pt modelId="{C83F54CF-F7D1-4DB2-90F4-2733094A93DB}" type="sibTrans" cxnId="{028E1F34-76C6-4797-B424-68E43B016EA0}">
      <dgm:prSet/>
      <dgm:spPr/>
      <dgm:t>
        <a:bodyPr/>
        <a:lstStyle/>
        <a:p>
          <a:endParaRPr lang="pt-PT"/>
        </a:p>
      </dgm:t>
    </dgm:pt>
    <dgm:pt modelId="{963E0658-C96B-48A7-B018-D949C0CAFDCC}">
      <dgm:prSet phldrT="[Texto]" custT="1"/>
      <dgm:spPr/>
      <dgm:t>
        <a:bodyPr/>
        <a:lstStyle/>
        <a:p>
          <a:r>
            <a:rPr lang="en-GB" sz="1500" noProof="0" dirty="0" smtClean="0">
              <a:latin typeface="Myriad Pro" pitchFamily="34" charset="0"/>
            </a:rPr>
            <a:t>Transparency</a:t>
          </a:r>
          <a:endParaRPr lang="en-GB" sz="1500" noProof="0" dirty="0">
            <a:latin typeface="Myriad Pro" pitchFamily="34" charset="0"/>
          </a:endParaRPr>
        </a:p>
      </dgm:t>
    </dgm:pt>
    <dgm:pt modelId="{791DA39B-8BE4-4DC6-BBDC-A928E6F8BBB1}" type="parTrans" cxnId="{5E55A402-2C97-4907-8393-AF04A7A389F1}">
      <dgm:prSet/>
      <dgm:spPr/>
      <dgm:t>
        <a:bodyPr/>
        <a:lstStyle/>
        <a:p>
          <a:endParaRPr lang="pt-PT"/>
        </a:p>
      </dgm:t>
    </dgm:pt>
    <dgm:pt modelId="{3214C444-2785-4AE0-BE02-48EDEEAC80D2}" type="sibTrans" cxnId="{5E55A402-2C97-4907-8393-AF04A7A389F1}">
      <dgm:prSet/>
      <dgm:spPr/>
      <dgm:t>
        <a:bodyPr/>
        <a:lstStyle/>
        <a:p>
          <a:endParaRPr lang="pt-PT"/>
        </a:p>
      </dgm:t>
    </dgm:pt>
    <dgm:pt modelId="{4D1A382E-06C8-4929-AB82-301F75BD6922}">
      <dgm:prSet phldrT="[Texto]" custT="1"/>
      <dgm:spPr/>
      <dgm:t>
        <a:bodyPr/>
        <a:lstStyle/>
        <a:p>
          <a:endParaRPr lang="en-GB" sz="700" noProof="0" dirty="0">
            <a:latin typeface="Myriad Pro" pitchFamily="34" charset="0"/>
          </a:endParaRPr>
        </a:p>
      </dgm:t>
    </dgm:pt>
    <dgm:pt modelId="{5BEB38EF-B3F2-4183-A6F3-4CD1D84781CC}" type="parTrans" cxnId="{477AC7E5-89CD-43B1-8B25-4C14ECE9232B}">
      <dgm:prSet/>
      <dgm:spPr/>
      <dgm:t>
        <a:bodyPr/>
        <a:lstStyle/>
        <a:p>
          <a:endParaRPr lang="pt-PT"/>
        </a:p>
      </dgm:t>
    </dgm:pt>
    <dgm:pt modelId="{3806FB36-20A4-4A80-AC2D-F6BECDE29311}" type="sibTrans" cxnId="{477AC7E5-89CD-43B1-8B25-4C14ECE9232B}">
      <dgm:prSet/>
      <dgm:spPr/>
      <dgm:t>
        <a:bodyPr/>
        <a:lstStyle/>
        <a:p>
          <a:endParaRPr lang="pt-PT"/>
        </a:p>
      </dgm:t>
    </dgm:pt>
    <dgm:pt modelId="{303833D3-295E-4E60-9AB9-03595E22A8FE}">
      <dgm:prSet phldrT="[Texto]" custT="1"/>
      <dgm:spPr/>
      <dgm:t>
        <a:bodyPr/>
        <a:lstStyle/>
        <a:p>
          <a:endParaRPr lang="en-GB" sz="700" noProof="0" dirty="0">
            <a:latin typeface="Myriad Pro" pitchFamily="34" charset="0"/>
          </a:endParaRPr>
        </a:p>
      </dgm:t>
    </dgm:pt>
    <dgm:pt modelId="{7CA97EA2-09D7-4FB8-87EE-853A1529A7F0}" type="parTrans" cxnId="{607E7A26-7858-4BC0-AA37-BAB2C8E9BEBE}">
      <dgm:prSet/>
      <dgm:spPr/>
      <dgm:t>
        <a:bodyPr/>
        <a:lstStyle/>
        <a:p>
          <a:endParaRPr lang="pt-PT"/>
        </a:p>
      </dgm:t>
    </dgm:pt>
    <dgm:pt modelId="{E87E3F7A-75AA-43EF-A76F-8F0CAA5A43BF}" type="sibTrans" cxnId="{607E7A26-7858-4BC0-AA37-BAB2C8E9BEBE}">
      <dgm:prSet/>
      <dgm:spPr/>
      <dgm:t>
        <a:bodyPr/>
        <a:lstStyle/>
        <a:p>
          <a:endParaRPr lang="pt-PT"/>
        </a:p>
      </dgm:t>
    </dgm:pt>
    <dgm:pt modelId="{120254A1-BD16-4756-966D-051983054C98}">
      <dgm:prSet phldrT="[Texto]" custT="1"/>
      <dgm:spPr/>
      <dgm:t>
        <a:bodyPr/>
        <a:lstStyle/>
        <a:p>
          <a:endParaRPr lang="en-GB" sz="700" noProof="0" dirty="0">
            <a:latin typeface="Myriad Pro" pitchFamily="34" charset="0"/>
          </a:endParaRPr>
        </a:p>
      </dgm:t>
    </dgm:pt>
    <dgm:pt modelId="{22144039-5F32-40CA-BAD3-B5A2A1697F0A}" type="parTrans" cxnId="{26711B0B-E244-4109-821D-0B78429B7079}">
      <dgm:prSet/>
      <dgm:spPr/>
      <dgm:t>
        <a:bodyPr/>
        <a:lstStyle/>
        <a:p>
          <a:endParaRPr lang="pt-PT"/>
        </a:p>
      </dgm:t>
    </dgm:pt>
    <dgm:pt modelId="{8BD26CAA-3C43-4A94-9255-B59D29DD19B8}" type="sibTrans" cxnId="{26711B0B-E244-4109-821D-0B78429B7079}">
      <dgm:prSet/>
      <dgm:spPr/>
      <dgm:t>
        <a:bodyPr/>
        <a:lstStyle/>
        <a:p>
          <a:endParaRPr lang="pt-PT"/>
        </a:p>
      </dgm:t>
    </dgm:pt>
    <dgm:pt modelId="{77676079-31B1-447D-8A8A-5E343FEF4187}">
      <dgm:prSet phldrT="[Texto]" custT="1"/>
      <dgm:spPr/>
      <dgm:t>
        <a:bodyPr/>
        <a:lstStyle/>
        <a:p>
          <a:endParaRPr lang="en-GB" sz="600" noProof="0" dirty="0">
            <a:latin typeface="Myriad Pro" pitchFamily="34" charset="0"/>
          </a:endParaRPr>
        </a:p>
      </dgm:t>
    </dgm:pt>
    <dgm:pt modelId="{F632C784-AFFB-4011-A338-33C4D7B4CFC1}" type="parTrans" cxnId="{EF61FE51-2D0B-4431-BB3B-0A1D8DA219B4}">
      <dgm:prSet/>
      <dgm:spPr/>
      <dgm:t>
        <a:bodyPr/>
        <a:lstStyle/>
        <a:p>
          <a:endParaRPr lang="pt-PT"/>
        </a:p>
      </dgm:t>
    </dgm:pt>
    <dgm:pt modelId="{F1DAC2C2-1D41-4301-9437-612B1361FAF7}" type="sibTrans" cxnId="{EF61FE51-2D0B-4431-BB3B-0A1D8DA219B4}">
      <dgm:prSet/>
      <dgm:spPr/>
      <dgm:t>
        <a:bodyPr/>
        <a:lstStyle/>
        <a:p>
          <a:endParaRPr lang="pt-PT"/>
        </a:p>
      </dgm:t>
    </dgm:pt>
    <dgm:pt modelId="{44CFE117-EECC-4A88-AF12-38FDC8F1BCA6}">
      <dgm:prSet phldrT="[Texto]" custT="1"/>
      <dgm:spPr/>
      <dgm:t>
        <a:bodyPr/>
        <a:lstStyle/>
        <a:p>
          <a:endParaRPr lang="en-GB" sz="600" noProof="0" dirty="0">
            <a:latin typeface="Myriad Pro" pitchFamily="34" charset="0"/>
          </a:endParaRPr>
        </a:p>
      </dgm:t>
    </dgm:pt>
    <dgm:pt modelId="{493E670E-FCA8-4662-BB2F-FF4A9871883A}" type="parTrans" cxnId="{CC1C9672-C02B-4C77-8EC3-15001FA37D46}">
      <dgm:prSet/>
      <dgm:spPr/>
      <dgm:t>
        <a:bodyPr/>
        <a:lstStyle/>
        <a:p>
          <a:endParaRPr lang="pt-PT"/>
        </a:p>
      </dgm:t>
    </dgm:pt>
    <dgm:pt modelId="{4E0A641D-AC24-4905-9B85-C3C96FD7E5FD}" type="sibTrans" cxnId="{CC1C9672-C02B-4C77-8EC3-15001FA37D46}">
      <dgm:prSet/>
      <dgm:spPr/>
      <dgm:t>
        <a:bodyPr/>
        <a:lstStyle/>
        <a:p>
          <a:endParaRPr lang="pt-PT"/>
        </a:p>
      </dgm:t>
    </dgm:pt>
    <dgm:pt modelId="{147CF923-6B97-41EB-8777-1D7DD750DAA4}">
      <dgm:prSet phldrT="[Texto]" custT="1"/>
      <dgm:spPr/>
      <dgm:t>
        <a:bodyPr/>
        <a:lstStyle/>
        <a:p>
          <a:endParaRPr lang="en-GB" sz="600" noProof="0" dirty="0">
            <a:latin typeface="Myriad Pro" pitchFamily="34" charset="0"/>
          </a:endParaRPr>
        </a:p>
      </dgm:t>
    </dgm:pt>
    <dgm:pt modelId="{E4C1D925-AC82-4A12-B148-7F51C6E64BB3}" type="parTrans" cxnId="{5B634455-CD3B-4A55-9A03-E221C6F9272B}">
      <dgm:prSet/>
      <dgm:spPr/>
      <dgm:t>
        <a:bodyPr/>
        <a:lstStyle/>
        <a:p>
          <a:endParaRPr lang="pt-PT"/>
        </a:p>
      </dgm:t>
    </dgm:pt>
    <dgm:pt modelId="{46052506-5FDD-415F-B84B-C7FCD05E8BCD}" type="sibTrans" cxnId="{5B634455-CD3B-4A55-9A03-E221C6F9272B}">
      <dgm:prSet/>
      <dgm:spPr/>
      <dgm:t>
        <a:bodyPr/>
        <a:lstStyle/>
        <a:p>
          <a:endParaRPr lang="pt-PT"/>
        </a:p>
      </dgm:t>
    </dgm:pt>
    <dgm:pt modelId="{E1791B26-C237-43AD-AB52-456DA3B225BF}">
      <dgm:prSet phldrT="[Texto]" custT="1"/>
      <dgm:spPr/>
      <dgm:t>
        <a:bodyPr/>
        <a:lstStyle/>
        <a:p>
          <a:endParaRPr lang="en-GB" sz="600" noProof="0" dirty="0">
            <a:latin typeface="Myriad Pro" pitchFamily="34" charset="0"/>
          </a:endParaRPr>
        </a:p>
      </dgm:t>
    </dgm:pt>
    <dgm:pt modelId="{2B152152-9AEB-472E-B2F5-A8F7205511EC}" type="parTrans" cxnId="{91983B66-7F51-4850-817C-CB065DD0E92B}">
      <dgm:prSet/>
      <dgm:spPr/>
      <dgm:t>
        <a:bodyPr/>
        <a:lstStyle/>
        <a:p>
          <a:endParaRPr lang="pt-PT"/>
        </a:p>
      </dgm:t>
    </dgm:pt>
    <dgm:pt modelId="{F05FE6D1-A018-4D4F-AA30-14122678D3EC}" type="sibTrans" cxnId="{91983B66-7F51-4850-817C-CB065DD0E92B}">
      <dgm:prSet/>
      <dgm:spPr/>
      <dgm:t>
        <a:bodyPr/>
        <a:lstStyle/>
        <a:p>
          <a:endParaRPr lang="pt-PT"/>
        </a:p>
      </dgm:t>
    </dgm:pt>
    <dgm:pt modelId="{3CA86590-5254-4431-BB98-10B7D708B93B}">
      <dgm:prSet phldrT="[Texto]" custT="1"/>
      <dgm:spPr/>
      <dgm:t>
        <a:bodyPr/>
        <a:lstStyle/>
        <a:p>
          <a:endParaRPr lang="en-GB" sz="600" noProof="0" dirty="0">
            <a:latin typeface="Myriad Pro" pitchFamily="34" charset="0"/>
          </a:endParaRPr>
        </a:p>
      </dgm:t>
    </dgm:pt>
    <dgm:pt modelId="{A2EEA6ED-312E-4147-BD8E-E30BEE082A92}" type="parTrans" cxnId="{CAD8C05A-2708-4FB0-932D-0074F61A199C}">
      <dgm:prSet/>
      <dgm:spPr/>
      <dgm:t>
        <a:bodyPr/>
        <a:lstStyle/>
        <a:p>
          <a:endParaRPr lang="pt-PT"/>
        </a:p>
      </dgm:t>
    </dgm:pt>
    <dgm:pt modelId="{0BC57EF8-8445-4EB2-9055-EB060FF0489D}" type="sibTrans" cxnId="{CAD8C05A-2708-4FB0-932D-0074F61A199C}">
      <dgm:prSet/>
      <dgm:spPr/>
      <dgm:t>
        <a:bodyPr/>
        <a:lstStyle/>
        <a:p>
          <a:endParaRPr lang="pt-PT"/>
        </a:p>
      </dgm:t>
    </dgm:pt>
    <dgm:pt modelId="{7D1BCD10-D5F9-4F09-9829-110925CE6417}" type="pres">
      <dgm:prSet presAssocID="{220639BE-B9C5-4697-8E7E-A0545163CACB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39DF7913-A0F4-4C04-8953-A39883D75E38}" type="pres">
      <dgm:prSet presAssocID="{12BC0383-20B3-4A7F-A3B3-6DD356084504}" presName="compositeNode" presStyleCnt="0">
        <dgm:presLayoutVars>
          <dgm:bulletEnabled val="1"/>
        </dgm:presLayoutVars>
      </dgm:prSet>
      <dgm:spPr/>
    </dgm:pt>
    <dgm:pt modelId="{B2505CDE-E755-48B3-BEEB-6D9E3DA98E29}" type="pres">
      <dgm:prSet presAssocID="{12BC0383-20B3-4A7F-A3B3-6DD356084504}" presName="image" presStyleLbl="fgImgPlace1" presStyleIdx="0" presStyleCnt="3" custFlipVert="1" custFlipHor="1" custScaleX="99309" custScaleY="7770"/>
      <dgm:spPr>
        <a:noFill/>
      </dgm:spPr>
    </dgm:pt>
    <dgm:pt modelId="{485C4647-08B5-4F83-BBD1-037AD0A6861B}" type="pres">
      <dgm:prSet presAssocID="{12BC0383-20B3-4A7F-A3B3-6DD356084504}" presName="childNode" presStyleLbl="node1" presStyleIdx="0" presStyleCnt="3" custScaleX="7699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3EC8E5B-28F5-4057-9074-9597DDDC7AF5}" type="pres">
      <dgm:prSet presAssocID="{12BC0383-20B3-4A7F-A3B3-6DD356084504}" presName="parentNode" presStyleLbl="revTx" presStyleIdx="0" presStyleCnt="3" custLinFactNeighborX="15875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3FBF876-B0F0-4095-891D-A5F6F2D34911}" type="pres">
      <dgm:prSet presAssocID="{A2F0112D-79FA-4099-BE28-9DE1BAC02023}" presName="sibTrans" presStyleCnt="0"/>
      <dgm:spPr/>
    </dgm:pt>
    <dgm:pt modelId="{40B1E5B0-2991-4B84-9092-F6DE2D597647}" type="pres">
      <dgm:prSet presAssocID="{0FFFFBC4-BE2B-400C-9565-F713B99F1E18}" presName="compositeNode" presStyleCnt="0">
        <dgm:presLayoutVars>
          <dgm:bulletEnabled val="1"/>
        </dgm:presLayoutVars>
      </dgm:prSet>
      <dgm:spPr/>
    </dgm:pt>
    <dgm:pt modelId="{20090401-4B25-4865-B5D3-75BDAF7EA138}" type="pres">
      <dgm:prSet presAssocID="{0FFFFBC4-BE2B-400C-9565-F713B99F1E18}" presName="image" presStyleLbl="fgImgPlace1" presStyleIdx="1" presStyleCnt="3" custFlipVert="1" custFlipHor="1" custScaleX="99309" custScaleY="7770"/>
      <dgm:spPr>
        <a:noFill/>
      </dgm:spPr>
    </dgm:pt>
    <dgm:pt modelId="{0F4179E8-8997-4DFC-9073-CF1A5A2D6C9A}" type="pres">
      <dgm:prSet presAssocID="{0FFFFBC4-BE2B-400C-9565-F713B99F1E18}" presName="childNode" presStyleLbl="node1" presStyleIdx="1" presStyleCnt="3" custScaleX="7699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41C8F86-7F7F-4403-8048-3BEC12798387}" type="pres">
      <dgm:prSet presAssocID="{0FFFFBC4-BE2B-400C-9565-F713B99F1E18}" presName="parentNode" presStyleLbl="revTx" presStyleIdx="1" presStyleCnt="3" custLinFactNeighborX="15875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144B8CE-7D39-47EF-9B9A-432A9D04B4A2}" type="pres">
      <dgm:prSet presAssocID="{04F9A033-6702-4850-8878-CE8FA53A5265}" presName="sibTrans" presStyleCnt="0"/>
      <dgm:spPr/>
    </dgm:pt>
    <dgm:pt modelId="{C020EB2C-FC86-4CCD-8DF1-524F76EBCB9D}" type="pres">
      <dgm:prSet presAssocID="{6B1ED118-3903-48B9-AB3C-16679C79AAD4}" presName="compositeNode" presStyleCnt="0">
        <dgm:presLayoutVars>
          <dgm:bulletEnabled val="1"/>
        </dgm:presLayoutVars>
      </dgm:prSet>
      <dgm:spPr/>
    </dgm:pt>
    <dgm:pt modelId="{153923D5-F809-40E5-A31D-B55F6F9565D2}" type="pres">
      <dgm:prSet presAssocID="{6B1ED118-3903-48B9-AB3C-16679C79AAD4}" presName="image" presStyleLbl="fgImgPlace1" presStyleIdx="2" presStyleCnt="3" custFlipVert="1" custFlipHor="1" custScaleX="99309" custScaleY="7770"/>
      <dgm:spPr>
        <a:noFill/>
      </dgm:spPr>
    </dgm:pt>
    <dgm:pt modelId="{2BF47678-6CA1-457E-8666-72E881E445CB}" type="pres">
      <dgm:prSet presAssocID="{6B1ED118-3903-48B9-AB3C-16679C79AAD4}" presName="childNode" presStyleLbl="node1" presStyleIdx="2" presStyleCnt="3" custScaleX="7699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731BBF1-22B1-4C76-9BAA-83BAF797AD87}" type="pres">
      <dgm:prSet presAssocID="{6B1ED118-3903-48B9-AB3C-16679C79AAD4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41269A2-8A20-40E1-A042-949A30BADFC4}" type="presOf" srcId="{D0920256-30E1-40DC-8D26-E71B65FE0305}" destId="{0F4179E8-8997-4DFC-9073-CF1A5A2D6C9A}" srcOrd="0" destOrd="4" presId="urn:microsoft.com/office/officeart/2005/8/layout/hList2"/>
    <dgm:cxn modelId="{1FEF632B-EE44-49B8-B4FE-652926A4BFBF}" type="presOf" srcId="{DC54D73E-1A3E-46A9-ACAD-66FF0773C16F}" destId="{485C4647-08B5-4F83-BBD1-037AD0A6861B}" srcOrd="0" destOrd="4" presId="urn:microsoft.com/office/officeart/2005/8/layout/hList2"/>
    <dgm:cxn modelId="{EF61FE51-2D0B-4431-BB3B-0A1D8DA219B4}" srcId="{0FFFFBC4-BE2B-400C-9565-F713B99F1E18}" destId="{77676079-31B1-447D-8A8A-5E343FEF4187}" srcOrd="1" destOrd="0" parTransId="{F632C784-AFFB-4011-A338-33C4D7B4CFC1}" sibTransId="{F1DAC2C2-1D41-4301-9437-612B1361FAF7}"/>
    <dgm:cxn modelId="{B15F939B-C691-488D-BDE5-73D236BD2974}" type="presOf" srcId="{220639BE-B9C5-4697-8E7E-A0545163CACB}" destId="{7D1BCD10-D5F9-4F09-9829-110925CE6417}" srcOrd="0" destOrd="0" presId="urn:microsoft.com/office/officeart/2005/8/layout/hList2"/>
    <dgm:cxn modelId="{F44EB0C9-158A-4858-96C6-5FC8FA99265C}" srcId="{220639BE-B9C5-4697-8E7E-A0545163CACB}" destId="{6B1ED118-3903-48B9-AB3C-16679C79AAD4}" srcOrd="2" destOrd="0" parTransId="{5AA39491-E723-4568-AF02-73CD42A6BEC5}" sibTransId="{FCAEAC4A-8F40-43A1-B1D6-D81CC15FA62B}"/>
    <dgm:cxn modelId="{4E0EBCD6-1D73-4FEA-B5E2-8AEC482E331A}" srcId="{220639BE-B9C5-4697-8E7E-A0545163CACB}" destId="{12BC0383-20B3-4A7F-A3B3-6DD356084504}" srcOrd="0" destOrd="0" parTransId="{609A642A-9E5D-4BF9-9437-636D52E70BB4}" sibTransId="{A2F0112D-79FA-4099-BE28-9DE1BAC02023}"/>
    <dgm:cxn modelId="{BB4F0F82-3AD4-4177-9C78-A0BD7E714E4D}" type="presOf" srcId="{120254A1-BD16-4756-966D-051983054C98}" destId="{485C4647-08B5-4F83-BBD1-037AD0A6861B}" srcOrd="0" destOrd="5" presId="urn:microsoft.com/office/officeart/2005/8/layout/hList2"/>
    <dgm:cxn modelId="{75518D3F-E486-4B8C-9C6B-7B6FA3A9A081}" type="presOf" srcId="{4D1A382E-06C8-4929-AB82-301F75BD6922}" destId="{485C4647-08B5-4F83-BBD1-037AD0A6861B}" srcOrd="0" destOrd="1" presId="urn:microsoft.com/office/officeart/2005/8/layout/hList2"/>
    <dgm:cxn modelId="{3415E7DF-8470-4A92-80F8-50718C52DA9E}" srcId="{220639BE-B9C5-4697-8E7E-A0545163CACB}" destId="{0FFFFBC4-BE2B-400C-9565-F713B99F1E18}" srcOrd="1" destOrd="0" parTransId="{6BE41EDC-749F-46F8-B12B-1A925086C4E0}" sibTransId="{04F9A033-6702-4850-8878-CE8FA53A5265}"/>
    <dgm:cxn modelId="{94C0AEF9-F64F-403B-911B-6728EC9978C3}" type="presOf" srcId="{44CFE117-EECC-4A88-AF12-38FDC8F1BCA6}" destId="{0F4179E8-8997-4DFC-9073-CF1A5A2D6C9A}" srcOrd="0" destOrd="3" presId="urn:microsoft.com/office/officeart/2005/8/layout/hList2"/>
    <dgm:cxn modelId="{5E55A402-2C97-4907-8393-AF04A7A389F1}" srcId="{6B1ED118-3903-48B9-AB3C-16679C79AAD4}" destId="{963E0658-C96B-48A7-B018-D949C0CAFDCC}" srcOrd="2" destOrd="0" parTransId="{791DA39B-8BE4-4DC6-BBDC-A928E6F8BBB1}" sibTransId="{3214C444-2785-4AE0-BE02-48EDEEAC80D2}"/>
    <dgm:cxn modelId="{0067BD08-FAD5-415B-87CE-D8C68455501A}" srcId="{12BC0383-20B3-4A7F-A3B3-6DD356084504}" destId="{E4683B38-B1E9-44C6-8A1D-DEC515D256AA}" srcOrd="2" destOrd="0" parTransId="{BFC88737-4F5E-4C3E-AFC1-40D32C747ABD}" sibTransId="{3670BE65-F67C-4877-A095-3E1000A34772}"/>
    <dgm:cxn modelId="{26711B0B-E244-4109-821D-0B78429B7079}" srcId="{12BC0383-20B3-4A7F-A3B3-6DD356084504}" destId="{120254A1-BD16-4756-966D-051983054C98}" srcOrd="5" destOrd="0" parTransId="{22144039-5F32-40CA-BAD3-B5A2A1697F0A}" sibTransId="{8BD26CAA-3C43-4A94-9255-B59D29DD19B8}"/>
    <dgm:cxn modelId="{CC1C9672-C02B-4C77-8EC3-15001FA37D46}" srcId="{0FFFFBC4-BE2B-400C-9565-F713B99F1E18}" destId="{44CFE117-EECC-4A88-AF12-38FDC8F1BCA6}" srcOrd="3" destOrd="0" parTransId="{493E670E-FCA8-4662-BB2F-FF4A9871883A}" sibTransId="{4E0A641D-AC24-4905-9B85-C3C96FD7E5FD}"/>
    <dgm:cxn modelId="{91983B66-7F51-4850-817C-CB065DD0E92B}" srcId="{6B1ED118-3903-48B9-AB3C-16679C79AAD4}" destId="{E1791B26-C237-43AD-AB52-456DA3B225BF}" srcOrd="1" destOrd="0" parTransId="{2B152152-9AEB-472E-B2F5-A8F7205511EC}" sibTransId="{F05FE6D1-A018-4D4F-AA30-14122678D3EC}"/>
    <dgm:cxn modelId="{AE35B6B4-0268-46E9-9CB1-D619EBB6FA82}" type="presOf" srcId="{147CF923-6B97-41EB-8777-1D7DD750DAA4}" destId="{0F4179E8-8997-4DFC-9073-CF1A5A2D6C9A}" srcOrd="0" destOrd="5" presId="urn:microsoft.com/office/officeart/2005/8/layout/hList2"/>
    <dgm:cxn modelId="{3880A188-339C-4D45-96F5-37A19A2D5F8D}" srcId="{12BC0383-20B3-4A7F-A3B3-6DD356084504}" destId="{5229F571-7535-4D10-A418-75754F3AEB4B}" srcOrd="0" destOrd="0" parTransId="{88707A0B-F767-4382-8872-D6EFA44AF5E1}" sibTransId="{5FC185C6-93A9-4CD4-AA62-919816AAB5F1}"/>
    <dgm:cxn modelId="{52F397B2-849A-4AE2-8C4D-C3AC8FD30AD4}" type="presOf" srcId="{3CA86590-5254-4431-BB98-10B7D708B93B}" destId="{2BF47678-6CA1-457E-8666-72E881E445CB}" srcOrd="0" destOrd="3" presId="urn:microsoft.com/office/officeart/2005/8/layout/hList2"/>
    <dgm:cxn modelId="{D727FB9C-B78A-41F3-B436-CC574073CCE7}" type="presOf" srcId="{66E0EDD9-F422-4099-A2CD-7A82F05358E9}" destId="{0F4179E8-8997-4DFC-9073-CF1A5A2D6C9A}" srcOrd="0" destOrd="6" presId="urn:microsoft.com/office/officeart/2005/8/layout/hList2"/>
    <dgm:cxn modelId="{AA3A5696-C787-4A8D-8B91-956832E43FC2}" srcId="{12BC0383-20B3-4A7F-A3B3-6DD356084504}" destId="{70F3FEF3-B172-4179-8A7D-2CA2F8E84687}" srcOrd="6" destOrd="0" parTransId="{384B6DDC-515C-4028-8F19-F87455E42C79}" sibTransId="{60258502-93CF-483D-A085-04A50521CF21}"/>
    <dgm:cxn modelId="{0361A37C-64B3-4792-8EE3-E65854FF3E43}" srcId="{0FFFFBC4-BE2B-400C-9565-F713B99F1E18}" destId="{4A7D3DAF-B036-414A-BE50-B4A5EC400761}" srcOrd="0" destOrd="0" parTransId="{6E6B53E6-6536-4BEF-AFE6-CC914A7589CF}" sibTransId="{A328B2C9-C316-4E43-8CA0-3752F795D217}"/>
    <dgm:cxn modelId="{CAD8C05A-2708-4FB0-932D-0074F61A199C}" srcId="{6B1ED118-3903-48B9-AB3C-16679C79AAD4}" destId="{3CA86590-5254-4431-BB98-10B7D708B93B}" srcOrd="3" destOrd="0" parTransId="{A2EEA6ED-312E-4147-BD8E-E30BEE082A92}" sibTransId="{0BC57EF8-8445-4EB2-9055-EB060FF0489D}"/>
    <dgm:cxn modelId="{9EA17CA1-D201-4A5B-840B-EB3FCD8455C7}" type="presOf" srcId="{5229F571-7535-4D10-A418-75754F3AEB4B}" destId="{485C4647-08B5-4F83-BBD1-037AD0A6861B}" srcOrd="0" destOrd="0" presId="urn:microsoft.com/office/officeart/2005/8/layout/hList2"/>
    <dgm:cxn modelId="{607E7A26-7858-4BC0-AA37-BAB2C8E9BEBE}" srcId="{12BC0383-20B3-4A7F-A3B3-6DD356084504}" destId="{303833D3-295E-4E60-9AB9-03595E22A8FE}" srcOrd="3" destOrd="0" parTransId="{7CA97EA2-09D7-4FB8-87EE-853A1529A7F0}" sibTransId="{E87E3F7A-75AA-43EF-A76F-8F0CAA5A43BF}"/>
    <dgm:cxn modelId="{484882A4-2BCD-46E7-A079-4EA0B1873723}" type="presOf" srcId="{6B1ED118-3903-48B9-AB3C-16679C79AAD4}" destId="{E731BBF1-22B1-4C76-9BAA-83BAF797AD87}" srcOrd="0" destOrd="0" presId="urn:microsoft.com/office/officeart/2005/8/layout/hList2"/>
    <dgm:cxn modelId="{9AEA9CA5-882D-4E83-9C92-4F93E9686967}" type="presOf" srcId="{4A7D3DAF-B036-414A-BE50-B4A5EC400761}" destId="{0F4179E8-8997-4DFC-9073-CF1A5A2D6C9A}" srcOrd="0" destOrd="0" presId="urn:microsoft.com/office/officeart/2005/8/layout/hList2"/>
    <dgm:cxn modelId="{FD4EB6B1-AD07-4BB0-8F96-8B9827A4CA69}" type="presOf" srcId="{9B12B880-2B5A-48A6-8179-1FF096CD6C8E}" destId="{2BF47678-6CA1-457E-8666-72E881E445CB}" srcOrd="0" destOrd="4" presId="urn:microsoft.com/office/officeart/2005/8/layout/hList2"/>
    <dgm:cxn modelId="{42B63B26-BE52-4091-93C4-0689ECEDD39B}" type="presOf" srcId="{77676079-31B1-447D-8A8A-5E343FEF4187}" destId="{0F4179E8-8997-4DFC-9073-CF1A5A2D6C9A}" srcOrd="0" destOrd="1" presId="urn:microsoft.com/office/officeart/2005/8/layout/hList2"/>
    <dgm:cxn modelId="{028E1F34-76C6-4797-B424-68E43B016EA0}" srcId="{0FFFFBC4-BE2B-400C-9565-F713B99F1E18}" destId="{66E0EDD9-F422-4099-A2CD-7A82F05358E9}" srcOrd="6" destOrd="0" parTransId="{D515ABC5-4AA0-4CE6-9EBD-99958533918F}" sibTransId="{C83F54CF-F7D1-4DB2-90F4-2733094A93DB}"/>
    <dgm:cxn modelId="{477AC7E5-89CD-43B1-8B25-4C14ECE9232B}" srcId="{12BC0383-20B3-4A7F-A3B3-6DD356084504}" destId="{4D1A382E-06C8-4929-AB82-301F75BD6922}" srcOrd="1" destOrd="0" parTransId="{5BEB38EF-B3F2-4183-A6F3-4CD1D84781CC}" sibTransId="{3806FB36-20A4-4A80-AC2D-F6BECDE29311}"/>
    <dgm:cxn modelId="{3FAA6271-2CC8-4976-90C7-A28F8A310949}" type="presOf" srcId="{12BC0383-20B3-4A7F-A3B3-6DD356084504}" destId="{73EC8E5B-28F5-4057-9074-9597DDDC7AF5}" srcOrd="0" destOrd="0" presId="urn:microsoft.com/office/officeart/2005/8/layout/hList2"/>
    <dgm:cxn modelId="{449AD4F0-5FF9-430F-B20D-8B65E9BB3474}" srcId="{0FFFFBC4-BE2B-400C-9565-F713B99F1E18}" destId="{09BC49E5-E692-4A0A-8A8E-226E9E23D45C}" srcOrd="2" destOrd="0" parTransId="{60E71D63-9319-4268-B2B8-5F36F1124119}" sibTransId="{FB117F57-DF79-4E6E-8F17-3D6EA023DD4F}"/>
    <dgm:cxn modelId="{5B634455-CD3B-4A55-9A03-E221C6F9272B}" srcId="{0FFFFBC4-BE2B-400C-9565-F713B99F1E18}" destId="{147CF923-6B97-41EB-8777-1D7DD750DAA4}" srcOrd="5" destOrd="0" parTransId="{E4C1D925-AC82-4A12-B148-7F51C6E64BB3}" sibTransId="{46052506-5FDD-415F-B84B-C7FCD05E8BCD}"/>
    <dgm:cxn modelId="{DCFFDC2D-6DDA-4FBE-8975-0A921A2828E4}" srcId="{12BC0383-20B3-4A7F-A3B3-6DD356084504}" destId="{DC54D73E-1A3E-46A9-ACAD-66FF0773C16F}" srcOrd="4" destOrd="0" parTransId="{7563FE7C-039B-4987-8188-97FC71F82BAD}" sibTransId="{10CBED84-7AC8-4E53-86DA-D4E295EEDE54}"/>
    <dgm:cxn modelId="{890C7152-6712-4E01-93F4-ED9AFE7BB7EB}" type="presOf" srcId="{E1791B26-C237-43AD-AB52-456DA3B225BF}" destId="{2BF47678-6CA1-457E-8666-72E881E445CB}" srcOrd="0" destOrd="1" presId="urn:microsoft.com/office/officeart/2005/8/layout/hList2"/>
    <dgm:cxn modelId="{D58A2418-079B-4A1C-908D-3BC949A5FA5B}" type="presOf" srcId="{0FFFFBC4-BE2B-400C-9565-F713B99F1E18}" destId="{541C8F86-7F7F-4403-8048-3BEC12798387}" srcOrd="0" destOrd="0" presId="urn:microsoft.com/office/officeart/2005/8/layout/hList2"/>
    <dgm:cxn modelId="{C7055D45-E57F-40FD-BF36-44170C72143D}" srcId="{0FFFFBC4-BE2B-400C-9565-F713B99F1E18}" destId="{D0920256-30E1-40DC-8D26-E71B65FE0305}" srcOrd="4" destOrd="0" parTransId="{7E78C38D-9EB0-4D7E-A215-4107A340EB95}" sibTransId="{A319A46A-C7E5-48F3-92E4-BE1858AE4177}"/>
    <dgm:cxn modelId="{CF6724AD-030E-45B5-91C5-0369105BFBA9}" type="presOf" srcId="{963E0658-C96B-48A7-B018-D949C0CAFDCC}" destId="{2BF47678-6CA1-457E-8666-72E881E445CB}" srcOrd="0" destOrd="2" presId="urn:microsoft.com/office/officeart/2005/8/layout/hList2"/>
    <dgm:cxn modelId="{CFC8F135-12BB-4ACD-8C47-F5D2C7C62EF3}" type="presOf" srcId="{09BC49E5-E692-4A0A-8A8E-226E9E23D45C}" destId="{0F4179E8-8997-4DFC-9073-CF1A5A2D6C9A}" srcOrd="0" destOrd="2" presId="urn:microsoft.com/office/officeart/2005/8/layout/hList2"/>
    <dgm:cxn modelId="{B190B762-1CEE-47F2-953A-00AC79EB37F0}" type="presOf" srcId="{F1D6A2FE-FC34-4CC0-A795-34B7EAFEC2CB}" destId="{2BF47678-6CA1-457E-8666-72E881E445CB}" srcOrd="0" destOrd="0" presId="urn:microsoft.com/office/officeart/2005/8/layout/hList2"/>
    <dgm:cxn modelId="{E9A58EA3-B1B5-4F05-ADEC-16DF8F9FDE41}" srcId="{6B1ED118-3903-48B9-AB3C-16679C79AAD4}" destId="{9B12B880-2B5A-48A6-8179-1FF096CD6C8E}" srcOrd="4" destOrd="0" parTransId="{DACBD1CC-74CE-4CA1-A0E2-24AC2109E8BC}" sibTransId="{9A11FFCE-ED19-4E83-8B8F-FB58322038B8}"/>
    <dgm:cxn modelId="{24DF3440-92C4-419D-B3A6-7EF65EBA7220}" type="presOf" srcId="{70F3FEF3-B172-4179-8A7D-2CA2F8E84687}" destId="{485C4647-08B5-4F83-BBD1-037AD0A6861B}" srcOrd="0" destOrd="6" presId="urn:microsoft.com/office/officeart/2005/8/layout/hList2"/>
    <dgm:cxn modelId="{A89C3B36-D51C-4F5B-B8FF-AD822F36CACC}" type="presOf" srcId="{303833D3-295E-4E60-9AB9-03595E22A8FE}" destId="{485C4647-08B5-4F83-BBD1-037AD0A6861B}" srcOrd="0" destOrd="3" presId="urn:microsoft.com/office/officeart/2005/8/layout/hList2"/>
    <dgm:cxn modelId="{1B008DE1-FC96-42FB-9210-7C0C49972716}" srcId="{6B1ED118-3903-48B9-AB3C-16679C79AAD4}" destId="{F1D6A2FE-FC34-4CC0-A795-34B7EAFEC2CB}" srcOrd="0" destOrd="0" parTransId="{1DC738B8-2F2C-4D8F-88FF-28BFAAF983CF}" sibTransId="{6374B2AE-13A5-43EE-BB3A-BA303C28B1D4}"/>
    <dgm:cxn modelId="{7EBCBC50-FAF9-4BF1-A49A-1CAF7ABAE68B}" type="presOf" srcId="{E4683B38-B1E9-44C6-8A1D-DEC515D256AA}" destId="{485C4647-08B5-4F83-BBD1-037AD0A6861B}" srcOrd="0" destOrd="2" presId="urn:microsoft.com/office/officeart/2005/8/layout/hList2"/>
    <dgm:cxn modelId="{3E983AC0-BA41-45D8-A9D5-3DD42FB1CCB8}" type="presParOf" srcId="{7D1BCD10-D5F9-4F09-9829-110925CE6417}" destId="{39DF7913-A0F4-4C04-8953-A39883D75E38}" srcOrd="0" destOrd="0" presId="urn:microsoft.com/office/officeart/2005/8/layout/hList2"/>
    <dgm:cxn modelId="{649A13FB-3E17-4B85-909A-29A9244CA6E8}" type="presParOf" srcId="{39DF7913-A0F4-4C04-8953-A39883D75E38}" destId="{B2505CDE-E755-48B3-BEEB-6D9E3DA98E29}" srcOrd="0" destOrd="0" presId="urn:microsoft.com/office/officeart/2005/8/layout/hList2"/>
    <dgm:cxn modelId="{F32721DB-E398-4BC2-BE2E-B558DBEDD8B8}" type="presParOf" srcId="{39DF7913-A0F4-4C04-8953-A39883D75E38}" destId="{485C4647-08B5-4F83-BBD1-037AD0A6861B}" srcOrd="1" destOrd="0" presId="urn:microsoft.com/office/officeart/2005/8/layout/hList2"/>
    <dgm:cxn modelId="{BDA82119-B4F5-4324-A2B6-A421723A2DFA}" type="presParOf" srcId="{39DF7913-A0F4-4C04-8953-A39883D75E38}" destId="{73EC8E5B-28F5-4057-9074-9597DDDC7AF5}" srcOrd="2" destOrd="0" presId="urn:microsoft.com/office/officeart/2005/8/layout/hList2"/>
    <dgm:cxn modelId="{34CE7CC9-AD12-44C9-910F-4A1507887834}" type="presParOf" srcId="{7D1BCD10-D5F9-4F09-9829-110925CE6417}" destId="{C3FBF876-B0F0-4095-891D-A5F6F2D34911}" srcOrd="1" destOrd="0" presId="urn:microsoft.com/office/officeart/2005/8/layout/hList2"/>
    <dgm:cxn modelId="{E23B511E-7145-47AA-8815-96FD52E2502B}" type="presParOf" srcId="{7D1BCD10-D5F9-4F09-9829-110925CE6417}" destId="{40B1E5B0-2991-4B84-9092-F6DE2D597647}" srcOrd="2" destOrd="0" presId="urn:microsoft.com/office/officeart/2005/8/layout/hList2"/>
    <dgm:cxn modelId="{33CA03A6-4E5B-44F7-974C-67F2D0670E7F}" type="presParOf" srcId="{40B1E5B0-2991-4B84-9092-F6DE2D597647}" destId="{20090401-4B25-4865-B5D3-75BDAF7EA138}" srcOrd="0" destOrd="0" presId="urn:microsoft.com/office/officeart/2005/8/layout/hList2"/>
    <dgm:cxn modelId="{DA7ECC1A-9057-4692-B8E5-3EF489AF966C}" type="presParOf" srcId="{40B1E5B0-2991-4B84-9092-F6DE2D597647}" destId="{0F4179E8-8997-4DFC-9073-CF1A5A2D6C9A}" srcOrd="1" destOrd="0" presId="urn:microsoft.com/office/officeart/2005/8/layout/hList2"/>
    <dgm:cxn modelId="{69BD593E-79A4-49DC-92FD-A41BC3C18755}" type="presParOf" srcId="{40B1E5B0-2991-4B84-9092-F6DE2D597647}" destId="{541C8F86-7F7F-4403-8048-3BEC12798387}" srcOrd="2" destOrd="0" presId="urn:microsoft.com/office/officeart/2005/8/layout/hList2"/>
    <dgm:cxn modelId="{A1D6517B-B757-4721-B160-930FC3B7ED74}" type="presParOf" srcId="{7D1BCD10-D5F9-4F09-9829-110925CE6417}" destId="{D144B8CE-7D39-47EF-9B9A-432A9D04B4A2}" srcOrd="3" destOrd="0" presId="urn:microsoft.com/office/officeart/2005/8/layout/hList2"/>
    <dgm:cxn modelId="{C8FF0DC3-0066-4F1F-B1E0-E2BFD656AD99}" type="presParOf" srcId="{7D1BCD10-D5F9-4F09-9829-110925CE6417}" destId="{C020EB2C-FC86-4CCD-8DF1-524F76EBCB9D}" srcOrd="4" destOrd="0" presId="urn:microsoft.com/office/officeart/2005/8/layout/hList2"/>
    <dgm:cxn modelId="{D6F66FA3-F3F8-4E11-ADA0-C6335D23ADC0}" type="presParOf" srcId="{C020EB2C-FC86-4CCD-8DF1-524F76EBCB9D}" destId="{153923D5-F809-40E5-A31D-B55F6F9565D2}" srcOrd="0" destOrd="0" presId="urn:microsoft.com/office/officeart/2005/8/layout/hList2"/>
    <dgm:cxn modelId="{5AB81760-C5D2-4514-A6DC-DD97FC26F75A}" type="presParOf" srcId="{C020EB2C-FC86-4CCD-8DF1-524F76EBCB9D}" destId="{2BF47678-6CA1-457E-8666-72E881E445CB}" srcOrd="1" destOrd="0" presId="urn:microsoft.com/office/officeart/2005/8/layout/hList2"/>
    <dgm:cxn modelId="{24AEDB75-B3C4-439D-9977-F6E76FEC83B2}" type="presParOf" srcId="{C020EB2C-FC86-4CCD-8DF1-524F76EBCB9D}" destId="{E731BBF1-22B1-4C76-9BAA-83BAF797AD87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C8E5B-28F5-4057-9074-9597DDDC7AF5}">
      <dsp:nvSpPr>
        <dsp:cNvPr id="0" name=""/>
        <dsp:cNvSpPr/>
      </dsp:nvSpPr>
      <dsp:spPr>
        <a:xfrm rot="16200000">
          <a:off x="-1557227" y="2249874"/>
          <a:ext cx="3706971" cy="419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0142" bIns="0" numCol="1" spcCol="1270" anchor="b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noProof="0" dirty="0" smtClean="0">
              <a:latin typeface="Myriad Pro" pitchFamily="34" charset="0"/>
            </a:rPr>
            <a:t>1. Quantitative requirements</a:t>
          </a:r>
          <a:endParaRPr lang="en-GB" sz="2000" b="1" kern="1200" noProof="0" dirty="0">
            <a:latin typeface="Myriad Pro" pitchFamily="34" charset="0"/>
          </a:endParaRPr>
        </a:p>
      </dsp:txBody>
      <dsp:txXfrm>
        <a:off x="-1557227" y="2249874"/>
        <a:ext cx="3706971" cy="419688"/>
      </dsp:txXfrm>
    </dsp:sp>
    <dsp:sp modelId="{485C4647-08B5-4F83-BBD1-037AD0A6861B}">
      <dsp:nvSpPr>
        <dsp:cNvPr id="0" name=""/>
        <dsp:cNvSpPr/>
      </dsp:nvSpPr>
      <dsp:spPr>
        <a:xfrm>
          <a:off x="679925" y="606233"/>
          <a:ext cx="1609595" cy="37069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370142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Technical provisions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7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Capital requirements (SCR and MCR)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7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Investments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7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Own funds</a:t>
          </a:r>
          <a:endParaRPr lang="en-GB" sz="1500" kern="1200" noProof="0" dirty="0">
            <a:latin typeface="Myriad Pro" pitchFamily="34" charset="0"/>
          </a:endParaRPr>
        </a:p>
      </dsp:txBody>
      <dsp:txXfrm>
        <a:off x="679925" y="606233"/>
        <a:ext cx="1609595" cy="3706971"/>
      </dsp:txXfrm>
    </dsp:sp>
    <dsp:sp modelId="{B2505CDE-E755-48B3-BEEB-6D9E3DA98E29}">
      <dsp:nvSpPr>
        <dsp:cNvPr id="0" name=""/>
        <dsp:cNvSpPr/>
      </dsp:nvSpPr>
      <dsp:spPr>
        <a:xfrm flipH="1" flipV="1">
          <a:off x="22689" y="439323"/>
          <a:ext cx="833576" cy="65219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41C8F86-7F7F-4403-8048-3BEC12798387}">
      <dsp:nvSpPr>
        <dsp:cNvPr id="0" name=""/>
        <dsp:cNvSpPr/>
      </dsp:nvSpPr>
      <dsp:spPr>
        <a:xfrm rot="16200000">
          <a:off x="1248557" y="2249874"/>
          <a:ext cx="3706971" cy="419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0142" bIns="0" numCol="1" spcCol="1270" anchor="b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noProof="0" dirty="0" smtClean="0">
              <a:latin typeface="Myriad Pro" pitchFamily="34" charset="0"/>
            </a:rPr>
            <a:t>2. Qualitative requirements</a:t>
          </a:r>
          <a:endParaRPr lang="en-GB" sz="2000" b="1" kern="1200" noProof="0" dirty="0">
            <a:latin typeface="Myriad Pro" pitchFamily="34" charset="0"/>
          </a:endParaRPr>
        </a:p>
      </dsp:txBody>
      <dsp:txXfrm>
        <a:off x="1248557" y="2249874"/>
        <a:ext cx="3706971" cy="419688"/>
      </dsp:txXfrm>
    </dsp:sp>
    <dsp:sp modelId="{0F4179E8-8997-4DFC-9073-CF1A5A2D6C9A}">
      <dsp:nvSpPr>
        <dsp:cNvPr id="0" name=""/>
        <dsp:cNvSpPr/>
      </dsp:nvSpPr>
      <dsp:spPr>
        <a:xfrm>
          <a:off x="3485710" y="606233"/>
          <a:ext cx="1609595" cy="37069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370142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0" kern="1200" noProof="0" dirty="0" smtClean="0">
              <a:solidFill>
                <a:schemeClr val="bg1"/>
              </a:solidFill>
              <a:latin typeface="Myriad Pro" pitchFamily="34" charset="0"/>
            </a:rPr>
            <a:t>System of governance</a:t>
          </a:r>
          <a:endParaRPr lang="en-GB" sz="1500" b="0" kern="1200" noProof="0" dirty="0">
            <a:solidFill>
              <a:schemeClr val="bg1"/>
            </a:solidFill>
            <a:latin typeface="Myriad Pro" pitchFamily="34" charset="0"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6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Risk management and Internal control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6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Own Risk and Solvency Assessment (ORSA)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6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Supervisory Review Process</a:t>
          </a:r>
          <a:endParaRPr lang="en-GB" sz="1500" kern="1200" noProof="0" dirty="0">
            <a:latin typeface="Myriad Pro" pitchFamily="34" charset="0"/>
          </a:endParaRPr>
        </a:p>
      </dsp:txBody>
      <dsp:txXfrm>
        <a:off x="3485710" y="606233"/>
        <a:ext cx="1609595" cy="3706971"/>
      </dsp:txXfrm>
    </dsp:sp>
    <dsp:sp modelId="{20090401-4B25-4865-B5D3-75BDAF7EA138}">
      <dsp:nvSpPr>
        <dsp:cNvPr id="0" name=""/>
        <dsp:cNvSpPr/>
      </dsp:nvSpPr>
      <dsp:spPr>
        <a:xfrm flipH="1" flipV="1">
          <a:off x="2828473" y="439323"/>
          <a:ext cx="833576" cy="65219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731BBF1-22B1-4C76-9BAA-83BAF797AD87}">
      <dsp:nvSpPr>
        <dsp:cNvPr id="0" name=""/>
        <dsp:cNvSpPr/>
      </dsp:nvSpPr>
      <dsp:spPr>
        <a:xfrm rot="16200000">
          <a:off x="3987716" y="2249874"/>
          <a:ext cx="3706971" cy="419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0142" bIns="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noProof="0" dirty="0" smtClean="0">
              <a:latin typeface="Myriad Pro" pitchFamily="34" charset="0"/>
            </a:rPr>
            <a:t>3. Reporting and market discipline</a:t>
          </a:r>
          <a:endParaRPr lang="en-GB" sz="2000" b="1" kern="1200" noProof="0" dirty="0">
            <a:latin typeface="Myriad Pro" pitchFamily="34" charset="0"/>
          </a:endParaRPr>
        </a:p>
      </dsp:txBody>
      <dsp:txXfrm>
        <a:off x="3987716" y="2249874"/>
        <a:ext cx="3706971" cy="419688"/>
      </dsp:txXfrm>
    </dsp:sp>
    <dsp:sp modelId="{2BF47678-6CA1-457E-8666-72E881E445CB}">
      <dsp:nvSpPr>
        <dsp:cNvPr id="0" name=""/>
        <dsp:cNvSpPr/>
      </dsp:nvSpPr>
      <dsp:spPr>
        <a:xfrm>
          <a:off x="6291494" y="606233"/>
          <a:ext cx="1609595" cy="37069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370142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Disclosure of information to the public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6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Transparency</a:t>
          </a:r>
          <a:endParaRPr lang="en-GB" sz="1500" kern="1200" noProof="0" dirty="0">
            <a:latin typeface="Myriad Pro" pitchFamily="34" charset="0"/>
          </a:endParaRPr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600" kern="1200" noProof="0" dirty="0">
            <a:latin typeface="Myriad Pro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noProof="0" dirty="0" smtClean="0">
              <a:latin typeface="Myriad Pro" pitchFamily="34" charset="0"/>
            </a:rPr>
            <a:t>Harmonized reporting to supervisors</a:t>
          </a:r>
          <a:endParaRPr lang="en-GB" sz="1500" kern="1200" noProof="0" dirty="0">
            <a:latin typeface="Myriad Pro" pitchFamily="34" charset="0"/>
          </a:endParaRPr>
        </a:p>
      </dsp:txBody>
      <dsp:txXfrm>
        <a:off x="6291494" y="606233"/>
        <a:ext cx="1609595" cy="3706971"/>
      </dsp:txXfrm>
    </dsp:sp>
    <dsp:sp modelId="{153923D5-F809-40E5-A31D-B55F6F9565D2}">
      <dsp:nvSpPr>
        <dsp:cNvPr id="0" name=""/>
        <dsp:cNvSpPr/>
      </dsp:nvSpPr>
      <dsp:spPr>
        <a:xfrm flipH="1" flipV="1">
          <a:off x="5634258" y="439323"/>
          <a:ext cx="833576" cy="65219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14918-7BB3-4A17-93B1-70578D52E1BA}" type="datetimeFigureOut">
              <a:rPr lang="pt-PT" smtClean="0"/>
              <a:t>22-06-2016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AA28D-310F-4584-B849-01B29B34E2E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18753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2</a:t>
            </a:fld>
            <a:endParaRPr lang="pt-PT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AB616-3AA6-45B0-BA43-AB13269092B9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o AS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97F6-5B2B-4339-8B9A-8F33D03FEB2F}" type="datetimeFigureOut">
              <a:rPr lang="pt-PT" smtClean="0"/>
              <a:t>22-06-2016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6E965-7293-4CD4-850C-9C2661C22C53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TextBox 3"/>
          <p:cNvSpPr txBox="1"/>
          <p:nvPr userDrawn="1"/>
        </p:nvSpPr>
        <p:spPr>
          <a:xfrm>
            <a:off x="870573" y="2035165"/>
            <a:ext cx="726193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E99423"/>
              </a:buClr>
              <a:buFont typeface="Arial"/>
              <a:buChar char="•"/>
            </a:pP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Lorem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ipsum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dolor sit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amet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consectetur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adipiscing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elit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.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Donec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vel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libero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elementum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pretium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nunc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sed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posuere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diam.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Nulla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leo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magna,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varius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a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bibendum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vitae,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commodo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in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metus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.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Mauris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vitae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tristique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urna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sed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dapibus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mi. 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TextBox 4"/>
          <p:cNvSpPr txBox="1"/>
          <p:nvPr userDrawn="1"/>
        </p:nvSpPr>
        <p:spPr>
          <a:xfrm>
            <a:off x="870573" y="1196752"/>
            <a:ext cx="726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4275"/>
                </a:solidFill>
                <a:latin typeface="Verdana"/>
                <a:cs typeface="Verdana"/>
              </a:rPr>
              <a:t>Lorem</a:t>
            </a:r>
            <a:r>
              <a:rPr lang="en-US" b="1" dirty="0" smtClean="0">
                <a:solidFill>
                  <a:srgbClr val="004275"/>
                </a:solidFill>
                <a:latin typeface="Verdana"/>
                <a:cs typeface="Verdana"/>
              </a:rPr>
              <a:t> </a:t>
            </a:r>
            <a:r>
              <a:rPr lang="en-US" b="1" dirty="0" err="1" smtClean="0">
                <a:solidFill>
                  <a:srgbClr val="004275"/>
                </a:solidFill>
                <a:latin typeface="Verdana"/>
                <a:cs typeface="Verdana"/>
              </a:rPr>
              <a:t>ipsum</a:t>
            </a:r>
            <a:r>
              <a:rPr lang="en-US" b="1" dirty="0" smtClean="0">
                <a:solidFill>
                  <a:srgbClr val="004275"/>
                </a:solidFill>
                <a:latin typeface="Verdana"/>
                <a:cs typeface="Verdana"/>
              </a:rPr>
              <a:t> dolor sit </a:t>
            </a:r>
            <a:r>
              <a:rPr lang="en-US" b="1" dirty="0" err="1" smtClean="0">
                <a:solidFill>
                  <a:srgbClr val="004275"/>
                </a:solidFill>
                <a:latin typeface="Verdana"/>
                <a:cs typeface="Verdana"/>
              </a:rPr>
              <a:t>amet</a:t>
            </a:r>
            <a:endParaRPr lang="en-US" b="1" dirty="0">
              <a:solidFill>
                <a:srgbClr val="004275"/>
              </a:solidFill>
              <a:latin typeface="Verdana"/>
              <a:cs typeface="Verdana"/>
            </a:endParaRPr>
          </a:p>
        </p:txBody>
      </p:sp>
      <p:sp>
        <p:nvSpPr>
          <p:cNvPr id="11" name="TextBox 5"/>
          <p:cNvSpPr txBox="1"/>
          <p:nvPr userDrawn="1"/>
        </p:nvSpPr>
        <p:spPr>
          <a:xfrm>
            <a:off x="869328" y="3170812"/>
            <a:ext cx="726193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E99423"/>
              </a:buClr>
              <a:buFont typeface="Arial"/>
              <a:buChar char="•"/>
            </a:pP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Lorem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ipsum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dolor sit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amet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consectetur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adipiscing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elit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.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Donec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vel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libero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elementum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pretium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nunc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sed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posuere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diam.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Nulla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leo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magna,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varius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a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bibendum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vitae,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commodo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in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metus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.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Mauris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vitae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tristique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urna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,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sed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en-US" sz="1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dapibus</a:t>
            </a:r>
            <a:r>
              <a:rPr 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rPr>
              <a:t> mi. 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29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ção da Data 10"/>
          <p:cNvSpPr>
            <a:spLocks noGrp="1"/>
          </p:cNvSpPr>
          <p:nvPr>
            <p:ph type="dt" sz="half" idx="14"/>
          </p:nvPr>
        </p:nvSpPr>
        <p:spPr>
          <a:xfrm>
            <a:off x="252000" y="6313220"/>
            <a:ext cx="2133600" cy="365125"/>
          </a:xfrm>
        </p:spPr>
        <p:txBody>
          <a:bodyPr/>
          <a:lstStyle/>
          <a:p>
            <a:fld id="{3C7D97F6-5B2B-4339-8B9A-8F33D03FEB2F}" type="datetimeFigureOut">
              <a:rPr lang="pt-PT" smtClean="0"/>
              <a:t>22-06-2016</a:t>
            </a:fld>
            <a:endParaRPr lang="pt-PT"/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5"/>
          </p:nvPr>
        </p:nvSpPr>
        <p:spPr>
          <a:xfrm>
            <a:off x="3124200" y="6313220"/>
            <a:ext cx="2895600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13" name="Marcador de Posição do Número do Diapositivo 12"/>
          <p:cNvSpPr>
            <a:spLocks noGrp="1"/>
          </p:cNvSpPr>
          <p:nvPr>
            <p:ph type="sldNum" sz="quarter" idx="16"/>
          </p:nvPr>
        </p:nvSpPr>
        <p:spPr>
          <a:xfrm>
            <a:off x="6758400" y="6313220"/>
            <a:ext cx="2133600" cy="365125"/>
          </a:xfrm>
        </p:spPr>
        <p:txBody>
          <a:bodyPr/>
          <a:lstStyle/>
          <a:p>
            <a:fld id="{67F6E965-7293-4CD4-850C-9C2661C22C53}" type="slidenum">
              <a:rPr lang="pt-PT" smtClean="0"/>
              <a:t>‹nº›</a:t>
            </a:fld>
            <a:endParaRPr lang="pt-PT"/>
          </a:p>
        </p:txBody>
      </p:sp>
      <p:sp>
        <p:nvSpPr>
          <p:cNvPr id="15" name="Título 14"/>
          <p:cNvSpPr>
            <a:spLocks noGrp="1"/>
          </p:cNvSpPr>
          <p:nvPr>
            <p:ph type="title"/>
          </p:nvPr>
        </p:nvSpPr>
        <p:spPr>
          <a:xfrm>
            <a:off x="252000" y="1018923"/>
            <a:ext cx="8640000" cy="523220"/>
          </a:xfrm>
          <a:noFill/>
        </p:spPr>
        <p:txBody>
          <a:bodyPr wrap="square" rtlCol="0">
            <a:spAutoFit/>
          </a:bodyPr>
          <a:lstStyle>
            <a:lvl1pPr algn="l">
              <a:defRPr lang="pt-PT" sz="2800" b="1">
                <a:solidFill>
                  <a:srgbClr val="004275"/>
                </a:solidFill>
                <a:latin typeface="Calibri" panose="020F0502020204030204" pitchFamily="34" charset="0"/>
                <a:ea typeface="+mn-ea"/>
                <a:cs typeface="Verdana"/>
              </a:defRPr>
            </a:lvl1pPr>
          </a:lstStyle>
          <a:p>
            <a:pPr marL="0" lvl="0" algn="l"/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19" name="Marcador de Posição do Texto 18"/>
          <p:cNvSpPr>
            <a:spLocks noGrp="1"/>
          </p:cNvSpPr>
          <p:nvPr>
            <p:ph type="body" sz="quarter" idx="17"/>
          </p:nvPr>
        </p:nvSpPr>
        <p:spPr>
          <a:xfrm>
            <a:off x="252000" y="1772816"/>
            <a:ext cx="8640000" cy="4393034"/>
          </a:xfrm>
        </p:spPr>
        <p:txBody>
          <a:bodyPr/>
          <a:lstStyle>
            <a:lvl1pPr marL="270000" indent="-270000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0000" indent="-268288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810000" indent="-270000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080000" indent="-270000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Symbol" panose="05050102010706020507" pitchFamily="18" charset="2"/>
              <a:buChar char=""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350000" indent="-268288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0411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97F6-5B2B-4339-8B9A-8F33D03FEB2F}" type="datetimeFigureOut">
              <a:rPr lang="pt-PT" smtClean="0"/>
              <a:t>22-06-2016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6E965-7293-4CD4-850C-9C2661C22C53}" type="slidenum">
              <a:rPr lang="pt-PT" smtClean="0"/>
              <a:t>‹nº›</a:t>
            </a:fld>
            <a:endParaRPr lang="pt-PT"/>
          </a:p>
        </p:txBody>
      </p:sp>
      <p:sp>
        <p:nvSpPr>
          <p:cNvPr id="5" name="Título 14"/>
          <p:cNvSpPr>
            <a:spLocks noGrp="1"/>
          </p:cNvSpPr>
          <p:nvPr>
            <p:ph type="title"/>
          </p:nvPr>
        </p:nvSpPr>
        <p:spPr>
          <a:xfrm>
            <a:off x="252000" y="1018923"/>
            <a:ext cx="8640000" cy="523220"/>
          </a:xfrm>
          <a:noFill/>
        </p:spPr>
        <p:txBody>
          <a:bodyPr wrap="square" rtlCol="0">
            <a:spAutoFit/>
          </a:bodyPr>
          <a:lstStyle>
            <a:lvl1pPr>
              <a:defRPr lang="pt-PT" sz="2800" b="1">
                <a:solidFill>
                  <a:srgbClr val="004275"/>
                </a:solidFill>
                <a:latin typeface="Calibri" panose="020F0502020204030204" pitchFamily="34" charset="0"/>
                <a:ea typeface="+mn-ea"/>
                <a:cs typeface="Verdana"/>
              </a:defRPr>
            </a:lvl1pPr>
          </a:lstStyle>
          <a:p>
            <a:pPr marL="0" lvl="0" algn="l"/>
            <a:r>
              <a:rPr lang="pt-PT" dirty="0" smtClean="0"/>
              <a:t>Clique para editar o estilo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85149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D97F6-5B2B-4339-8B9A-8F33D03FEB2F}" type="datetimeFigureOut">
              <a:rPr lang="pt-PT" smtClean="0"/>
              <a:t>22-06-2016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6E965-7293-4CD4-850C-9C2661C22C53}" type="slidenum">
              <a:rPr lang="pt-PT" smtClean="0"/>
              <a:t>‹nº›</a:t>
            </a:fld>
            <a:endParaRPr lang="pt-PT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9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5148064" y="3429000"/>
            <a:ext cx="38884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  <a:latin typeface="Myriad Pro" pitchFamily="34" charset="0"/>
              </a:rPr>
              <a:t>Solvency II</a:t>
            </a:r>
          </a:p>
          <a:p>
            <a:r>
              <a:rPr lang="en-GB" sz="2000" b="1" dirty="0" smtClean="0">
                <a:solidFill>
                  <a:schemeClr val="bg1"/>
                </a:solidFill>
                <a:latin typeface="Myriad Pro" pitchFamily="34" charset="0"/>
              </a:rPr>
              <a:t>The first year of implementation</a:t>
            </a:r>
          </a:p>
          <a:p>
            <a:endParaRPr lang="en-GB" sz="2400" b="1" dirty="0" smtClean="0">
              <a:solidFill>
                <a:srgbClr val="0070C0"/>
              </a:solidFill>
              <a:latin typeface="Myriad Pro" pitchFamily="34" charset="0"/>
            </a:endParaRPr>
          </a:p>
          <a:p>
            <a:endParaRPr lang="en-GB" sz="2400" b="1" dirty="0" smtClean="0">
              <a:solidFill>
                <a:srgbClr val="0070C0"/>
              </a:solidFill>
              <a:latin typeface="Myriad Pro" pitchFamily="34" charset="0"/>
            </a:endParaRPr>
          </a:p>
          <a:p>
            <a:r>
              <a:rPr lang="en-GB" b="1" dirty="0" smtClean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rPr>
              <a:t>José Almaça</a:t>
            </a:r>
          </a:p>
          <a:p>
            <a:endParaRPr lang="en-GB" sz="1200" b="1" dirty="0" smtClean="0">
              <a:solidFill>
                <a:schemeClr val="bg1">
                  <a:lumMod val="95000"/>
                </a:schemeClr>
              </a:solidFill>
              <a:latin typeface="Myriad Pro" pitchFamily="34" charset="0"/>
            </a:endParaRPr>
          </a:p>
          <a:p>
            <a:r>
              <a:rPr lang="en-GB" sz="1600" b="1" dirty="0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CIRSF Annual International Conference</a:t>
            </a:r>
          </a:p>
          <a:p>
            <a:r>
              <a:rPr lang="en-GB" sz="1600" b="1" dirty="0" err="1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Lisboa</a:t>
            </a:r>
            <a:r>
              <a:rPr lang="en-GB" sz="1600" b="1" dirty="0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, 23</a:t>
            </a:r>
            <a:r>
              <a:rPr lang="en-GB" sz="1600" b="1" baseline="30000" dirty="0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rd</a:t>
            </a:r>
            <a:r>
              <a:rPr lang="en-GB" sz="1600" b="1" dirty="0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 </a:t>
            </a:r>
            <a:r>
              <a:rPr lang="en-GB" sz="1600" b="1" dirty="0" err="1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june</a:t>
            </a:r>
            <a:r>
              <a:rPr lang="en-GB" sz="1600" b="1" dirty="0" smtClean="0">
                <a:solidFill>
                  <a:schemeClr val="bg1">
                    <a:lumMod val="85000"/>
                  </a:schemeClr>
                </a:solidFill>
                <a:latin typeface="Myriad Pro" pitchFamily="34" charset="0"/>
              </a:rPr>
              <a:t> 2016</a:t>
            </a:r>
            <a:endParaRPr lang="en-GB" sz="1600" b="1" dirty="0">
              <a:solidFill>
                <a:schemeClr val="bg1">
                  <a:lumMod val="85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27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10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2.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 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implementation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7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2276872"/>
            <a:ext cx="8640000" cy="4268688"/>
          </a:xfrm>
        </p:spPr>
        <p:txBody>
          <a:bodyPr>
            <a:noAutofit/>
          </a:bodyPr>
          <a:lstStyle/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On top of these challenges,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there is a need to ensure the sustainability of the insurance business models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vis-à-vis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the macroeconomic environment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persistently low level of interest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rates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vulnerabilities of the banking sector and the resulting contagion effects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potential for abrupt yield reversals, due to the unwinding of the artificial compression of spreads in some asset prices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fragile GDP growth perspectives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potential for external shocks, e.g. Brexit, refugees, political instability…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Experience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far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…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72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11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2.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 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implementation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7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2276872"/>
            <a:ext cx="8640000" cy="4268688"/>
          </a:xfrm>
        </p:spPr>
        <p:txBody>
          <a:bodyPr>
            <a:noAutofit/>
          </a:bodyPr>
          <a:lstStyle/>
          <a:p>
            <a:pPr marL="285750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Some preliminary figures of the Portuguese market, as at the 1</a:t>
            </a:r>
            <a:r>
              <a:rPr lang="en-US" baseline="300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st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of January 2016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Market coverage ratios of 131% and 392%, respectively for the SCR and MCR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impact of transitional measures is relevant, especially for life and composite insurers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Experience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far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…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37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12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0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3</a:t>
            </a: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.	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Future developments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5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1772816"/>
            <a:ext cx="8640000" cy="4772744"/>
          </a:xfrm>
        </p:spPr>
        <p:txBody>
          <a:bodyPr>
            <a:noAutofit/>
          </a:bodyPr>
          <a:lstStyle/>
          <a:p>
            <a:pPr marL="285750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adaptation to Solvency II will not be finished in 2016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Insurers should be prepared to increased supervisory scrutiny, potentially including the need to amend methodologies used in previous years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Step wise approach, also taking into account the convergence of interpretations at European level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However, within the legal scope, national authorities may decide to follow different paths on certain issues than their European counterparts</a:t>
            </a:r>
          </a:p>
        </p:txBody>
      </p:sp>
    </p:spTree>
    <p:extLst>
      <p:ext uri="{BB962C8B-B14F-4D97-AF65-F5344CB8AC3E}">
        <p14:creationId xmlns:p14="http://schemas.microsoft.com/office/powerpoint/2010/main" val="27161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13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0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3</a:t>
            </a: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.	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Future developments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5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1772816"/>
            <a:ext cx="8640000" cy="4772744"/>
          </a:xfrm>
        </p:spPr>
        <p:txBody>
          <a:bodyPr>
            <a:noAutofit/>
          </a:bodyPr>
          <a:lstStyle/>
          <a:p>
            <a:pPr marL="285750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Expected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egulatory developments at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uropean level in the forthcoming years: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Review of the SCR standard formula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Review of the LTG package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Review of the methodology to calculate the risk-free rate term structures (published by EIOPA), including the Ultimate Forward Rate (UFR)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Discussions on the need to add Macroprudential instruments on top of Solvency II</a:t>
            </a:r>
          </a:p>
          <a:p>
            <a:pPr marL="555750" lvl="1" indent="-285750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Adaptation of Solvency II to the outcome of Global Capital Standards (ICS) development at international level (IAIS)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148064" y="342900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 err="1" smtClean="0">
                <a:solidFill>
                  <a:prstClr val="white"/>
                </a:solidFill>
                <a:latin typeface="Myriad Pro" pitchFamily="34" charset="0"/>
              </a:rPr>
              <a:t>Thank</a:t>
            </a:r>
            <a:r>
              <a:rPr lang="pt-PT" sz="4800" b="1" dirty="0" smtClean="0">
                <a:solidFill>
                  <a:prstClr val="white"/>
                </a:solidFill>
                <a:latin typeface="Myriad Pro" pitchFamily="34" charset="0"/>
              </a:rPr>
              <a:t> </a:t>
            </a:r>
            <a:r>
              <a:rPr lang="pt-PT" sz="4800" b="1" dirty="0" err="1" smtClean="0">
                <a:solidFill>
                  <a:prstClr val="white"/>
                </a:solidFill>
                <a:latin typeface="Myriad Pro" pitchFamily="34" charset="0"/>
              </a:rPr>
              <a:t>you</a:t>
            </a:r>
            <a:endParaRPr lang="pt-PT" sz="4000" b="1" dirty="0">
              <a:solidFill>
                <a:prstClr val="white">
                  <a:lumMod val="85000"/>
                </a:prst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18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/>
              <a:pPr/>
              <a:t>2</a:t>
            </a:fld>
            <a:endParaRPr lang="pt-PT" dirty="0"/>
          </a:p>
        </p:txBody>
      </p:sp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Myriad Pro" pitchFamily="34" charset="0"/>
              </a:rPr>
              <a:t>Agenda</a:t>
            </a:r>
            <a:endParaRPr lang="pt-PT" dirty="0">
              <a:latin typeface="Myriad Pro" pitchFamily="34" charset="0"/>
            </a:endParaRPr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sz="quarter" idx="17"/>
          </p:nvPr>
        </p:nvSpPr>
        <p:spPr>
          <a:xfrm>
            <a:off x="252000" y="1772816"/>
            <a:ext cx="8892000" cy="4393034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200000"/>
              </a:lnSpc>
              <a:buFont typeface="+mj-lt"/>
              <a:buAutoNum type="arabicPeriod"/>
            </a:pPr>
            <a:r>
              <a:rPr lang="en-US" sz="2300" b="1" dirty="0" smtClean="0">
                <a:latin typeface="Myriad Pro" pitchFamily="34" charset="0"/>
                <a:sym typeface="Wingdings" pitchFamily="2" charset="2"/>
              </a:rPr>
              <a:t>Solvency II: key features</a:t>
            </a:r>
          </a:p>
          <a:p>
            <a:pPr marL="457200" indent="-457200" algn="just">
              <a:lnSpc>
                <a:spcPct val="200000"/>
              </a:lnSpc>
              <a:buFont typeface="+mj-lt"/>
              <a:buAutoNum type="arabicPeriod"/>
            </a:pPr>
            <a:r>
              <a:rPr lang="en-US" sz="2300" b="1" dirty="0" smtClean="0">
                <a:latin typeface="Myriad Pro" pitchFamily="34" charset="0"/>
                <a:sym typeface="Wingdings" pitchFamily="2" charset="2"/>
              </a:rPr>
              <a:t>Solvency II implementation</a:t>
            </a:r>
          </a:p>
          <a:p>
            <a:pPr marL="457200" indent="-457200" algn="just">
              <a:lnSpc>
                <a:spcPct val="200000"/>
              </a:lnSpc>
              <a:buFont typeface="+mj-lt"/>
              <a:buAutoNum type="arabicPeriod"/>
            </a:pPr>
            <a:r>
              <a:rPr lang="en-US" sz="2300" b="1" dirty="0" smtClean="0">
                <a:latin typeface="Myriad Pro" pitchFamily="34" charset="0"/>
                <a:sym typeface="Wingdings" pitchFamily="2" charset="2"/>
              </a:rPr>
              <a:t>Future developments</a:t>
            </a:r>
          </a:p>
        </p:txBody>
      </p:sp>
      <p:sp>
        <p:nvSpPr>
          <p:cNvPr id="5" name="Marcador de Posição do Texto 5"/>
          <p:cNvSpPr txBox="1">
            <a:spLocks/>
          </p:cNvSpPr>
          <p:nvPr/>
        </p:nvSpPr>
        <p:spPr>
          <a:xfrm>
            <a:off x="323528" y="1571650"/>
            <a:ext cx="8496945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0000" marR="0" lvl="1" indent="-2700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  <a:p>
            <a:pPr marL="630000" marR="0" lvl="1" indent="-2700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PT" sz="2000" dirty="0" smtClean="0">
              <a:solidFill>
                <a:schemeClr val="accent1">
                  <a:lumMod val="50000"/>
                </a:schemeClr>
              </a:solidFill>
              <a:sym typeface="Wingdings" pitchFamily="2" charset="2"/>
            </a:endParaRPr>
          </a:p>
          <a:p>
            <a:pPr marL="630000" marR="0" lvl="1" indent="-2700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  <a:p>
            <a:pPr marL="630000" marR="0" lvl="1" indent="-2700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PT" sz="2000" dirty="0" smtClean="0">
              <a:solidFill>
                <a:schemeClr val="accent1">
                  <a:lumMod val="50000"/>
                </a:schemeClr>
              </a:solidFill>
              <a:sym typeface="Wingdings" pitchFamily="2" charset="2"/>
            </a:endParaRPr>
          </a:p>
          <a:p>
            <a:pPr marL="630000" marR="0" lvl="1" indent="-2700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5001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3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1.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II: key features</a:t>
            </a:r>
          </a:p>
        </p:txBody>
      </p:sp>
      <p:sp>
        <p:nvSpPr>
          <p:cNvPr id="7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1772816"/>
            <a:ext cx="8640000" cy="4772744"/>
          </a:xfrm>
        </p:spPr>
        <p:txBody>
          <a:bodyPr>
            <a:noAutofit/>
          </a:bodyPr>
          <a:lstStyle/>
          <a:p>
            <a:pPr marL="285750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Solvency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II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regime represents a deep and comprehensive review of the European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prudential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framework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for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the insurance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and reinsurance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sector</a:t>
            </a:r>
          </a:p>
          <a:p>
            <a:pPr marL="285750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It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became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fully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applicable on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January 1</a:t>
            </a:r>
            <a:r>
              <a:rPr lang="en-US" baseline="30000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st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2016</a:t>
            </a:r>
          </a:p>
          <a:p>
            <a:pPr marL="285750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Main objectives: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Enhance the level of protection of policyholders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Deepen the integration of the EU insurance markets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Embed a risk-based management culture in undertakings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Promote the convergence of supervisory practices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Increase the level of transparency of the sector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Improve the competitiveness of EU undertakings</a:t>
            </a:r>
          </a:p>
        </p:txBody>
      </p:sp>
    </p:spTree>
    <p:extLst>
      <p:ext uri="{BB962C8B-B14F-4D97-AF65-F5344CB8AC3E}">
        <p14:creationId xmlns:p14="http://schemas.microsoft.com/office/powerpoint/2010/main" val="36938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4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1.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II: key features</a:t>
            </a:r>
          </a:p>
        </p:txBody>
      </p:sp>
      <p:sp>
        <p:nvSpPr>
          <p:cNvPr id="7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1772816"/>
            <a:ext cx="8640000" cy="4772744"/>
          </a:xfrm>
        </p:spPr>
        <p:txBody>
          <a:bodyPr>
            <a:noAutofit/>
          </a:bodyPr>
          <a:lstStyle/>
          <a:p>
            <a:pPr marL="285750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In order to achieve these goals, Solvency II is based on: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Total balance sheet approach, i.e. valuation of all assets and liabilities based on sound economic principles</a:t>
            </a:r>
          </a:p>
          <a:p>
            <a:pPr marL="555750" lvl="1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Risk sensitive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capital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requirements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Strong system of governance, including fit and proper, risk management and Own Risk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and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Solvency Assessments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Risk-based and preventive Supervisory Review Process</a:t>
            </a:r>
          </a:p>
          <a:p>
            <a:pPr marL="555750" lvl="1" indent="-285750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Adequate levels of reporting to supervisors and disclosure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412616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5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1.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II: key features</a:t>
            </a: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042368273"/>
              </p:ext>
            </p:extLst>
          </p:nvPr>
        </p:nvGraphicFramePr>
        <p:xfrm>
          <a:off x="467544" y="1916832"/>
          <a:ext cx="792088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ângulo 8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3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Pillar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structure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5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6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0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1.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II: key features</a:t>
            </a:r>
          </a:p>
        </p:txBody>
      </p:sp>
      <p:grpSp>
        <p:nvGrpSpPr>
          <p:cNvPr id="15" name="Grupo 14"/>
          <p:cNvGrpSpPr/>
          <p:nvPr/>
        </p:nvGrpSpPr>
        <p:grpSpPr>
          <a:xfrm>
            <a:off x="251520" y="2348880"/>
            <a:ext cx="6840760" cy="4320480"/>
            <a:chOff x="251520" y="2059107"/>
            <a:chExt cx="6840760" cy="4320480"/>
          </a:xfrm>
        </p:grpSpPr>
        <p:sp>
          <p:nvSpPr>
            <p:cNvPr id="3" name="Fluxograma: intercalar 2"/>
            <p:cNvSpPr/>
            <p:nvPr/>
          </p:nvSpPr>
          <p:spPr>
            <a:xfrm>
              <a:off x="2123728" y="2059107"/>
              <a:ext cx="4968552" cy="4320480"/>
            </a:xfrm>
            <a:prstGeom prst="flowChartMerg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3491880" y="2132856"/>
              <a:ext cx="2304256" cy="7386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Myriad Pro" pitchFamily="34" charset="0"/>
                </a:rPr>
                <a:t>Solvency II Directive </a:t>
              </a:r>
              <a:r>
                <a:rPr lang="en-US" sz="1200" dirty="0" smtClean="0">
                  <a:latin typeface="Myriad Pro" pitchFamily="34" charset="0"/>
                </a:rPr>
                <a:t>(incl. amendments by the</a:t>
              </a:r>
            </a:p>
            <a:p>
              <a:pPr algn="ctr"/>
              <a:r>
                <a:rPr lang="en-US" sz="1200" dirty="0" smtClean="0">
                  <a:latin typeface="Myriad Pro" pitchFamily="34" charset="0"/>
                </a:rPr>
                <a:t>OMNIBUS II Directive)</a:t>
              </a:r>
              <a:endParaRPr lang="en-US" dirty="0">
                <a:latin typeface="Myriad Pro" pitchFamily="34" charset="0"/>
              </a:endParaRPr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3491880" y="3011493"/>
              <a:ext cx="2304256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Myriad Pro" pitchFamily="34" charset="0"/>
                </a:rPr>
                <a:t>Delegated Regulation</a:t>
              </a:r>
              <a:endParaRPr lang="en-US" dirty="0">
                <a:latin typeface="Myriad Pro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2843808" y="3573016"/>
              <a:ext cx="3528392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Myriad Pro" pitchFamily="34" charset="0"/>
                </a:rPr>
                <a:t>Implementing Technical Standards + </a:t>
              </a:r>
              <a:r>
                <a:rPr lang="en-US" dirty="0">
                  <a:latin typeface="Myriad Pro" pitchFamily="34" charset="0"/>
                </a:rPr>
                <a:t>Regulatory Technical </a:t>
              </a:r>
              <a:r>
                <a:rPr lang="en-US" dirty="0" smtClean="0">
                  <a:latin typeface="Myriad Pro" pitchFamily="34" charset="0"/>
                </a:rPr>
                <a:t>Standards</a:t>
              </a:r>
              <a:endParaRPr lang="en-US" dirty="0">
                <a:latin typeface="Myriad Pro" pitchFamily="34" charset="0"/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3491880" y="4483349"/>
              <a:ext cx="2304256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Myriad Pro" pitchFamily="34" charset="0"/>
                </a:rPr>
                <a:t>Guidelines</a:t>
              </a:r>
              <a:endParaRPr lang="en-US" dirty="0">
                <a:latin typeface="Myriad Pro" pitchFamily="34" charset="0"/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3779912" y="5157192"/>
              <a:ext cx="1656184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Myriad Pro" pitchFamily="34" charset="0"/>
                </a:rPr>
                <a:t>Monitoring</a:t>
              </a:r>
              <a:endParaRPr lang="en-US" dirty="0">
                <a:latin typeface="Myriad Pro" pitchFamily="34" charset="0"/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395536" y="4509120"/>
              <a:ext cx="2664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Myriad Pro" pitchFamily="34" charset="0"/>
                </a:rPr>
                <a:t>Adopted/decided by:</a:t>
              </a:r>
            </a:p>
            <a:p>
              <a:r>
                <a:rPr lang="en-US" dirty="0" smtClean="0">
                  <a:latin typeface="Myriad Pro" pitchFamily="34" charset="0"/>
                </a:rPr>
                <a:t>European </a:t>
              </a:r>
              <a:r>
                <a:rPr lang="en-US" dirty="0" err="1">
                  <a:latin typeface="Myriad Pro" pitchFamily="34" charset="0"/>
                </a:rPr>
                <a:t>T</a:t>
              </a:r>
              <a:r>
                <a:rPr lang="en-US" dirty="0" err="1" smtClean="0">
                  <a:latin typeface="Myriad Pro" pitchFamily="34" charset="0"/>
                </a:rPr>
                <a:t>rilogue</a:t>
              </a:r>
              <a:endParaRPr lang="en-US" dirty="0" smtClean="0">
                <a:latin typeface="Myriad Pro" pitchFamily="34" charset="0"/>
              </a:endParaRPr>
            </a:p>
            <a:p>
              <a:r>
                <a:rPr lang="en-US" dirty="0" smtClean="0">
                  <a:latin typeface="Myriad Pro" pitchFamily="34" charset="0"/>
                </a:rPr>
                <a:t>European Commission</a:t>
              </a:r>
            </a:p>
            <a:p>
              <a:r>
                <a:rPr lang="en-US" dirty="0" smtClean="0">
                  <a:latin typeface="Myriad Pro" pitchFamily="34" charset="0"/>
                </a:rPr>
                <a:t>EIOPA</a:t>
              </a:r>
              <a:endParaRPr lang="en-US" dirty="0">
                <a:latin typeface="Myriad Pro" pitchFamily="34" charset="0"/>
              </a:endParaRPr>
            </a:p>
          </p:txBody>
        </p:sp>
        <p:sp>
          <p:nvSpPr>
            <p:cNvPr id="12" name="Rectângulo 11"/>
            <p:cNvSpPr/>
            <p:nvPr/>
          </p:nvSpPr>
          <p:spPr>
            <a:xfrm>
              <a:off x="251520" y="4874543"/>
              <a:ext cx="144016" cy="16049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13" name="Rectângulo 12"/>
            <p:cNvSpPr/>
            <p:nvPr/>
          </p:nvSpPr>
          <p:spPr>
            <a:xfrm>
              <a:off x="251520" y="5146283"/>
              <a:ext cx="144016" cy="16049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14" name="Rectângulo 13"/>
            <p:cNvSpPr/>
            <p:nvPr/>
          </p:nvSpPr>
          <p:spPr>
            <a:xfrm>
              <a:off x="251520" y="5428745"/>
              <a:ext cx="144016" cy="1604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</p:grpSp>
      <p:sp>
        <p:nvSpPr>
          <p:cNvPr id="16" name="Rectângulo 15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Legislative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structure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3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7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0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2.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 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implementation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5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2276872"/>
            <a:ext cx="8640000" cy="4268688"/>
          </a:xfrm>
        </p:spPr>
        <p:txBody>
          <a:bodyPr>
            <a:noAutofit/>
          </a:bodyPr>
          <a:lstStyle/>
          <a:p>
            <a:pPr marL="285750" indent="-285750"/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Solvency II is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a structural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change from the previous solvency regime</a:t>
            </a:r>
          </a:p>
          <a:p>
            <a:pPr marL="285750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From an overall perspective, the quantitative requirements are expected to increase, in particular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Technical provisions in Life business, due to the use of lower discount rates and explicit inclusion of the cost of guarantees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Solvency Capital Requirement, for both life and non-life business, due to the measurement of a broad range of risks</a:t>
            </a:r>
          </a:p>
          <a:p>
            <a:pPr marL="285750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In order to ensure a smooth transition to the new regime, 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transitional measures on technical provisions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will be used by several players during a maximum of 16 years</a:t>
            </a:r>
          </a:p>
        </p:txBody>
      </p:sp>
      <p:sp>
        <p:nvSpPr>
          <p:cNvPr id="7" name="Rectângulo 6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Transitional measures</a:t>
            </a:r>
            <a:endParaRPr lang="en-GB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8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2.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 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implementation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7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2276872"/>
            <a:ext cx="8640000" cy="4268688"/>
          </a:xfrm>
        </p:spPr>
        <p:txBody>
          <a:bodyPr>
            <a:noAutofit/>
          </a:bodyPr>
          <a:lstStyle/>
          <a:p>
            <a:pPr marL="285750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Clear benefits from the increase of risk sensitiveness and sophistication of the measures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Higher flexibility through a more principles-based regime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More accurate and granular profile of the risks incurred by undertakings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Induces automatically the mitigation of certain risks, i.e. concentration risk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Scope of tools and powers at disposal of national supervisors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Use of common tools and templates enhance the level of cooperation and mutual understanding at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uropean level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Experience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far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…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50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F1900D-C0AF-4C00-8A9A-B77BEF5DA5FD}" type="slidenum">
              <a:rPr lang="pt-PT" smtClean="0">
                <a:solidFill>
                  <a:schemeClr val="accent1">
                    <a:lumMod val="50000"/>
                  </a:schemeClr>
                </a:solidFill>
              </a:rPr>
              <a:pPr/>
              <a:t>9</a:t>
            </a:fld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52000" y="1018921"/>
            <a:ext cx="8640000" cy="523220"/>
          </a:xfrm>
        </p:spPr>
        <p:txBody>
          <a:bodyPr/>
          <a:lstStyle/>
          <a:p>
            <a:pPr marL="444500" indent="-444500">
              <a:tabLst>
                <a:tab pos="442913" algn="l"/>
              </a:tabLst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2.	</a:t>
            </a:r>
            <a:r>
              <a:rPr lang="en-US" dirty="0">
                <a:latin typeface="Myriad Pro" pitchFamily="34" charset="0"/>
                <a:sym typeface="Wingdings" pitchFamily="2" charset="2"/>
              </a:rPr>
              <a:t>Solvency II </a:t>
            </a:r>
            <a:r>
              <a:rPr lang="en-US" dirty="0" smtClean="0">
                <a:latin typeface="Myriad Pro" pitchFamily="34" charset="0"/>
                <a:sym typeface="Wingdings" pitchFamily="2" charset="2"/>
              </a:rPr>
              <a:t>implementation</a:t>
            </a:r>
            <a:endParaRPr lang="en-US" dirty="0">
              <a:latin typeface="Myriad Pro" pitchFamily="34" charset="0"/>
              <a:sym typeface="Wingdings" pitchFamily="2" charset="2"/>
            </a:endParaRPr>
          </a:p>
        </p:txBody>
      </p:sp>
      <p:sp>
        <p:nvSpPr>
          <p:cNvPr id="7" name="Marcador de Posição do Texto 10"/>
          <p:cNvSpPr>
            <a:spLocks noGrp="1"/>
          </p:cNvSpPr>
          <p:nvPr>
            <p:ph type="body" sz="quarter" idx="17"/>
          </p:nvPr>
        </p:nvSpPr>
        <p:spPr>
          <a:xfrm>
            <a:off x="252000" y="2276872"/>
            <a:ext cx="8640000" cy="4268688"/>
          </a:xfrm>
        </p:spPr>
        <p:txBody>
          <a:bodyPr>
            <a:noAutofit/>
          </a:bodyPr>
          <a:lstStyle/>
          <a:p>
            <a:pPr marL="285750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However,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i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t also entails important challenges for both national supervisors and undertakings, especially in the first years: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High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complexity and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emergence of interpretation issues</a:t>
            </a:r>
            <a:endParaRPr lang="en-GB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Need for improvement of the quality of data and of the analytics to derive them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Challenges stemming from the detachment of the accounting basis from the solvency calculation</a:t>
            </a:r>
          </a:p>
          <a:p>
            <a:pPr marL="555750" lvl="1" indent="-285750"/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Need for a comprehensive review the business strategies, including investment and reinsurance policies, product design, own funds management, etc.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11115" y="1700808"/>
            <a:ext cx="7835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Experience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so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pt-PT" sz="2000" b="1" dirty="0" err="1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far</a:t>
            </a:r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Myriad Pro" pitchFamily="34" charset="0"/>
              </a:rPr>
              <a:t>…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SF_Apresentaçã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</TotalTime>
  <Words>852</Words>
  <Application>Microsoft Office PowerPoint</Application>
  <PresentationFormat>Apresentação no Ecrã (4:3)</PresentationFormat>
  <Paragraphs>132</Paragraphs>
  <Slides>14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5" baseType="lpstr">
      <vt:lpstr>ASF_Apresentação</vt:lpstr>
      <vt:lpstr>Apresentação do PowerPoint</vt:lpstr>
      <vt:lpstr>Agenda</vt:lpstr>
      <vt:lpstr>1. Solvency II: key features</vt:lpstr>
      <vt:lpstr>1. Solvency II: key features</vt:lpstr>
      <vt:lpstr>1. Solvency II: key features</vt:lpstr>
      <vt:lpstr>1. Solvency II: key features</vt:lpstr>
      <vt:lpstr>2. Solvency II implementation</vt:lpstr>
      <vt:lpstr>2. Solvency II implementation</vt:lpstr>
      <vt:lpstr>2. Solvency II implementation</vt:lpstr>
      <vt:lpstr>2. Solvency II implementation</vt:lpstr>
      <vt:lpstr>2. Solvency II implementation</vt:lpstr>
      <vt:lpstr>3. Future developments</vt:lpstr>
      <vt:lpstr>3. Future developments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Moitinho Byrne</dc:creator>
  <cp:lastModifiedBy>JAFAlmaca</cp:lastModifiedBy>
  <cp:revision>110</cp:revision>
  <cp:lastPrinted>2016-06-22T18:19:04Z</cp:lastPrinted>
  <dcterms:created xsi:type="dcterms:W3CDTF">2015-02-25T11:33:00Z</dcterms:created>
  <dcterms:modified xsi:type="dcterms:W3CDTF">2016-06-22T18:21:45Z</dcterms:modified>
</cp:coreProperties>
</file>